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T Sans Narrow"/>
      <p:regular r:id="rId56"/>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F59814-9344-4270-806C-2713D32F6935}">
  <a:tblStyle styleId="{09F59814-9344-4270-806C-2713D32F69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TSansNarrow-bold.fntdata"/><Relationship Id="rId12" Type="http://schemas.openxmlformats.org/officeDocument/2006/relationships/slide" Target="slides/slide6.xml"/><Relationship Id="rId56" Type="http://schemas.openxmlformats.org/officeDocument/2006/relationships/font" Target="fonts/PTSansNarrow-regular.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db198290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db198290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db198290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db198290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ebead4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ebead4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db19829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db19829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db198290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db198290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db198290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db198290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db198290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db198290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db198290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db198290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b198290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db198290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ebead457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ebead457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db198290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db198290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Nella fase di analisi statistiche sono state eseguite simulazioni ad orizzonte finito ed infinito quindi sono state raccolte le statistiche Transienti e le statistiche Stazionarie. Per il calcolo delle statistiche campionarie è stato utilizzato l’algoritmo One Pass di Welford che a differenza di altri algoritmi One Pass permette di ovviare al problema della perdita di precisione, ha un  basso costo in termini di occupazione dello spazio in memoria. Inoltre tale algoritmo ha il vantaggio di consentirci di ottenere in ogni momento della simulazione il valore medio e la varianza della statistica. .Oltre questo è stato utilizzato il programma estimate.c per stimare gli intervalli di confidenza considerando un livello di confidenza pari al 95%. Tutte le metriche sono state ricavate in fase di simulazione sia per il modello con scheduling FIFO sia per il modello con scheduling SJF. In particolare sono state studiate le metriche relative al tempo medio di servizio, tempo medio di attesa, tempo di risposta e throughput.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db19829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db19829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db198290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db198290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prima simulazione affrontata è stata quella ad orizzonte finito/ termine con le relative statistiche definite transienti. Dalla definizione di queste è stato necessario usare un meccanismo di replicazione con 100 repliche utilizzando semi diversi generando così ogni volta una stima indipendente dalle altre. Sono state dunque eseguite 20 run, ognuna con 100 repliche, definendo ogni volta un tempo di terminazione diverso per ognuna. </a:t>
            </a:r>
            <a:r>
              <a:rPr lang="it"/>
              <a:t>. Da queste 100 misurazioni si `e calcolato un intervallo di confidenza, come detto precedentemente con un livello del 95%, per evidenziare quanto al crescere delle iterazioni l’intervallo diminuisca.</a:t>
            </a:r>
            <a:r>
              <a:rPr lang="it"/>
              <a:t> La configurazione di sistema scelta in questa fase di analisi è quella con 35 nodi.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db198290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db198290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Analizzando i grafici dei tempi di servizio notiamo come, all’aumentare del tempo e quindi all’aumentare degli eventi, il valor medio effettivo si stabilizza intorno al valore teorico e l’intervallo si assottiglia. Questa caratteristica `e osservabile anche negli altri grafici dello studio del transiente ed è indice della bontà della simulazione.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f065ec38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f065ec38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db198290a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db198290a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Per quanto riguarda i tempi di risposta notiamo come la politica FIFO renda più difficile rispetto alla SJF la corretta stima dell’intervallo con tempi piccoli.</a:t>
            </a:r>
            <a:endParaRPr>
              <a:solidFill>
                <a:schemeClr val="dk1"/>
              </a:solidFill>
            </a:endParaRPr>
          </a:p>
          <a:p>
            <a:pPr indent="0" lvl="0" marL="0" rtl="0" algn="l">
              <a:spcBef>
                <a:spcPts val="0"/>
              </a:spcBef>
              <a:spcAft>
                <a:spcPts val="0"/>
              </a:spcAft>
              <a:buClr>
                <a:schemeClr val="dk1"/>
              </a:buClr>
              <a:buSzPts val="1100"/>
              <a:buFont typeface="Arial"/>
              <a:buNone/>
            </a:pPr>
            <a:r>
              <a:rPr lang="it">
                <a:solidFill>
                  <a:schemeClr val="dk1"/>
                </a:solidFill>
              </a:rPr>
              <a:t>il FIFO ha una variabilità nei tempi di coda più elevata rispetto a SJF lo si può notare dall’ampiezza degli intervalli che stanno nella slide dopo. Con il crescere del tempo di simulazione e degli eventi i dati sperimentali riescono a ben catturare i valori teorici per entrambe le politiche.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db198290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db198290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Per quanto riguarda i tempi di risposta notiamo come la politica FIFO renda più difficile rispetto alla SJF la corretta stima dell’intervallo con tempi piccoli.</a:t>
            </a:r>
            <a:endParaRPr/>
          </a:p>
          <a:p>
            <a:pPr indent="0" lvl="0" marL="0" rtl="0" algn="l">
              <a:spcBef>
                <a:spcPts val="0"/>
              </a:spcBef>
              <a:spcAft>
                <a:spcPts val="0"/>
              </a:spcAft>
              <a:buClr>
                <a:schemeClr val="dk1"/>
              </a:buClr>
              <a:buSzPts val="1100"/>
              <a:buFont typeface="Arial"/>
              <a:buNone/>
            </a:pPr>
            <a:r>
              <a:rPr lang="it"/>
              <a:t>il FIFO ha una variabilità nei tempi di coda più elevata rispetto a SJF. Con il crescere del tempo di simulazione e degli eventi i dati sperimentali riescono a ben catturare i valori teorici per entrambe le politiche.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db198290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db198290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il singolo nodo fog la differenza non esiste in quanto le code hanno popolazione media prossima allo zero nello stazionario.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b198290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b198290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db198290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db198290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Gli intervalli risultano più affidabili per lo SJF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dd0469b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dd0469b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dd0469b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dd0469b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db19829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db19829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f065ec38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f065ec38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db198290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db198290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t>
            </a:r>
            <a:r>
              <a:rPr lang="it"/>
              <a:t>iportiamo anche  i throughput di sistema complessivi, ovviamente come da teoria la simulazione conferma gli stessi valori medi per entrambe le politiche di schedulazione simulate, indice di correttezza della simulazione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f065ec38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f065ec38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db198290a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db198290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 caso delle statistiche stazionarie abbiamo effettuato una simulazione con un tempo molto lungo. Il metodo del Batch Means ci permette di stimare i valori medi e gli intervalli di confidenza al cui interno si può supporre essere presente il valore medio del processo stocastico simulato. Ogni batch temporale viene visto come una replica di una simulazione ad orizzonte finito che ha per condizione iniziali le condizioni finali del batch precedente. In questo modo è possibile applicare le tecniche di stima di intervalli viste nel transitorio anche nel caso dello stazionario. b =doppio </a:t>
            </a:r>
            <a:r>
              <a:rPr lang="it" sz="1000">
                <a:solidFill>
                  <a:schemeClr val="dk1"/>
                </a:solidFill>
              </a:rPr>
              <a:t>autocorrelazione cutoff lag, k tale che ogni batch sia iid l’uno dall’altro, b non deve essere troppo grande altrimenti k troppo grande e gli interv</a:t>
            </a:r>
            <a:endParaRPr sz="1000">
              <a:solidFill>
                <a:schemeClr val="dk1"/>
              </a:solidFill>
            </a:endParaRPr>
          </a:p>
          <a:p>
            <a:pPr indent="0" lvl="0" marL="0" rtl="0" algn="l">
              <a:spcBef>
                <a:spcPts val="0"/>
              </a:spcBef>
              <a:spcAft>
                <a:spcPts val="0"/>
              </a:spcAft>
              <a:buNone/>
            </a:pPr>
            <a:r>
              <a:rPr lang="it"/>
              <a:t> Se k piccolo e b grande intervalli di confidenza più grandi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db198290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db198290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Dalla tabella possiamo apprezzare come con la configurazione con 35 nodi fog il risultato teorica sembra essere ben catturato dagli intervalli di confidenza stimati.</a:t>
            </a:r>
            <a:endParaRPr/>
          </a:p>
          <a:p>
            <a:pPr indent="0" lvl="0" marL="0" rtl="0" algn="l">
              <a:spcBef>
                <a:spcPts val="0"/>
              </a:spcBef>
              <a:spcAft>
                <a:spcPts val="0"/>
              </a:spcAft>
              <a:buNone/>
            </a:pPr>
            <a:r>
              <a:rPr lang="it"/>
              <a:t>“</a:t>
            </a:r>
            <a:r>
              <a:rPr lang="it"/>
              <a:t>Inoltre, dato il gran numero di repliche, `e possibile fornire una prova sperimentale della stazionarietà del sistema osservando le statistiche di output dei singoli batch: se queste convergono, si potr`a ipotizzare che la dipendenza del sistema dalle condizioni iniziali decresca al crescere del tempo di osservazione fino a diventare trascurabile e che quindi, trascorso un lasso temporale sufficiente, il sistema raggiunga un regime stazionario. Si ricorda infine che calcolando il valore medio delle statistiche di ogni batch, si ottengono statistiche pari a quelle che si otterrebbero con una simulazione infinite horizon con periodo d’osservazione pari all’intero periodo di simulazione.”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b198290a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b198290a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db198290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db198290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db198290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db198290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db198290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db198290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db198290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db198290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thorughput sono equivalenti per entrambe le politiche.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f065ec3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f065ec3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db198290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db198290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valori teorici sono vicini, con un intervallo di confidenza più ampio rispetto il caso dei fog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db198290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db198290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è più ripidia quella del cloud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f065ec38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f065ec3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f065ec3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f065ec3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db198290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db198290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f065ec38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f065ec3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f065ec38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f065ec38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db198290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db198290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f065ec38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f065ec38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db198290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db198290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f065ec3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f065ec3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db198290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db198290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db198290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db198290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db198290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db19829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db19829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db19829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jpg"/><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jpg"/><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jpg"/><Relationship Id="rId4" Type="http://schemas.openxmlformats.org/officeDocument/2006/relationships/image" Target="../media/image5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12625" y="-3"/>
            <a:ext cx="9144000" cy="5143500"/>
          </a:xfrm>
          <a:prstGeom prst="rect">
            <a:avLst/>
          </a:prstGeom>
          <a:noFill/>
          <a:ln>
            <a:noFill/>
          </a:ln>
        </p:spPr>
      </p:pic>
      <p:sp>
        <p:nvSpPr>
          <p:cNvPr id="67" name="Google Shape;67;p13"/>
          <p:cNvSpPr txBox="1"/>
          <p:nvPr>
            <p:ph type="ctrTitle"/>
          </p:nvPr>
        </p:nvSpPr>
        <p:spPr>
          <a:xfrm>
            <a:off x="104200" y="989225"/>
            <a:ext cx="6658200" cy="15924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it">
                <a:solidFill>
                  <a:srgbClr val="000000"/>
                </a:solidFill>
              </a:rPr>
              <a:t>Progetto PMCSN </a:t>
            </a:r>
            <a:endParaRPr>
              <a:solidFill>
                <a:srgbClr val="000000"/>
              </a:solidFill>
            </a:endParaRPr>
          </a:p>
          <a:p>
            <a:pPr indent="0" lvl="0" marL="0" rtl="0" algn="ctr">
              <a:spcBef>
                <a:spcPts val="0"/>
              </a:spcBef>
              <a:spcAft>
                <a:spcPts val="0"/>
              </a:spcAft>
              <a:buNone/>
            </a:pPr>
            <a:r>
              <a:rPr lang="it" sz="3000">
                <a:solidFill>
                  <a:srgbClr val="000000"/>
                </a:solidFill>
              </a:rPr>
              <a:t>a.a 20</a:t>
            </a:r>
            <a:r>
              <a:rPr lang="it" sz="3000">
                <a:solidFill>
                  <a:srgbClr val="000000"/>
                </a:solidFill>
              </a:rPr>
              <a:t>19-2020</a:t>
            </a:r>
            <a:endParaRPr sz="3000">
              <a:solidFill>
                <a:srgbClr val="000000"/>
              </a:solidFill>
            </a:endParaRPr>
          </a:p>
        </p:txBody>
      </p:sp>
      <p:sp>
        <p:nvSpPr>
          <p:cNvPr id="68" name="Google Shape;68;p13"/>
          <p:cNvSpPr txBox="1"/>
          <p:nvPr>
            <p:ph idx="1" type="subTitle"/>
          </p:nvPr>
        </p:nvSpPr>
        <p:spPr>
          <a:xfrm>
            <a:off x="-128900" y="2477750"/>
            <a:ext cx="68913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it" sz="1679">
                <a:solidFill>
                  <a:srgbClr val="000000"/>
                </a:solidFill>
              </a:rPr>
              <a:t>Marco Giorgi</a:t>
            </a:r>
            <a:endParaRPr sz="1679">
              <a:solidFill>
                <a:srgbClr val="000000"/>
              </a:solidFill>
            </a:endParaRPr>
          </a:p>
          <a:p>
            <a:pPr indent="0" lvl="0" marL="0" rtl="0" algn="ctr">
              <a:lnSpc>
                <a:spcPct val="80000"/>
              </a:lnSpc>
              <a:spcBef>
                <a:spcPts val="0"/>
              </a:spcBef>
              <a:spcAft>
                <a:spcPts val="0"/>
              </a:spcAft>
              <a:buSzPts val="935"/>
              <a:buNone/>
            </a:pPr>
            <a:r>
              <a:rPr lang="it" sz="1679">
                <a:solidFill>
                  <a:srgbClr val="000000"/>
                </a:solidFill>
              </a:rPr>
              <a:t>Giovanni D’Agostino</a:t>
            </a:r>
            <a:endParaRPr sz="1679">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Analitico Cloud: FIFO </a:t>
            </a:r>
            <a:endParaRPr/>
          </a:p>
        </p:txBody>
      </p:sp>
      <p:sp>
        <p:nvSpPr>
          <p:cNvPr id="153" name="Google Shape;153;p22"/>
          <p:cNvSpPr/>
          <p:nvPr/>
        </p:nvSpPr>
        <p:spPr>
          <a:xfrm>
            <a:off x="2275150" y="2532863"/>
            <a:ext cx="1701600" cy="88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2275825" y="3644375"/>
            <a:ext cx="1701600" cy="88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txBox="1"/>
          <p:nvPr/>
        </p:nvSpPr>
        <p:spPr>
          <a:xfrm>
            <a:off x="620525" y="1577500"/>
            <a:ext cx="13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t>
            </a:r>
            <a:r>
              <a:rPr lang="it"/>
              <a:t>asso di arrivo al cloud</a:t>
            </a:r>
            <a:endParaRPr/>
          </a:p>
        </p:txBody>
      </p:sp>
      <p:sp>
        <p:nvSpPr>
          <p:cNvPr id="156" name="Google Shape;156;p22"/>
          <p:cNvSpPr txBox="1"/>
          <p:nvPr/>
        </p:nvSpPr>
        <p:spPr>
          <a:xfrm>
            <a:off x="620525" y="2568100"/>
            <a:ext cx="13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t>
            </a:r>
            <a:r>
              <a:rPr lang="it"/>
              <a:t>empo medio in coda cloud</a:t>
            </a:r>
            <a:endParaRPr/>
          </a:p>
        </p:txBody>
      </p:sp>
      <p:sp>
        <p:nvSpPr>
          <p:cNvPr id="157" name="Google Shape;157;p22"/>
          <p:cNvSpPr txBox="1"/>
          <p:nvPr/>
        </p:nvSpPr>
        <p:spPr>
          <a:xfrm>
            <a:off x="620525" y="3634900"/>
            <a:ext cx="13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P</a:t>
            </a:r>
            <a:r>
              <a:rPr lang="it"/>
              <a:t>opolazione media in coda (Little)</a:t>
            </a:r>
            <a:endParaRPr/>
          </a:p>
        </p:txBody>
      </p:sp>
      <p:grpSp>
        <p:nvGrpSpPr>
          <p:cNvPr id="158" name="Google Shape;158;p22"/>
          <p:cNvGrpSpPr/>
          <p:nvPr/>
        </p:nvGrpSpPr>
        <p:grpSpPr>
          <a:xfrm>
            <a:off x="2283662" y="1460108"/>
            <a:ext cx="1701600" cy="788700"/>
            <a:chOff x="4036262" y="1002908"/>
            <a:chExt cx="1701600" cy="788700"/>
          </a:xfrm>
        </p:grpSpPr>
        <p:sp>
          <p:nvSpPr>
            <p:cNvPr id="159" name="Google Shape;159;p22"/>
            <p:cNvSpPr/>
            <p:nvPr/>
          </p:nvSpPr>
          <p:spPr>
            <a:xfrm>
              <a:off x="4036262" y="1002908"/>
              <a:ext cx="1701600" cy="78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2"/>
            <p:cNvPicPr preferRelativeResize="0"/>
            <p:nvPr/>
          </p:nvPicPr>
          <p:blipFill>
            <a:blip r:embed="rId3">
              <a:alphaModFix/>
            </a:blip>
            <a:stretch>
              <a:fillRect/>
            </a:stretch>
          </p:blipFill>
          <p:spPr>
            <a:xfrm>
              <a:off x="4129825" y="1170125"/>
              <a:ext cx="1514475" cy="409575"/>
            </a:xfrm>
            <a:prstGeom prst="rect">
              <a:avLst/>
            </a:prstGeom>
            <a:noFill/>
            <a:ln>
              <a:noFill/>
            </a:ln>
          </p:spPr>
        </p:pic>
      </p:grpSp>
      <p:pic>
        <p:nvPicPr>
          <p:cNvPr id="161" name="Google Shape;161;p22"/>
          <p:cNvPicPr preferRelativeResize="0"/>
          <p:nvPr/>
        </p:nvPicPr>
        <p:blipFill>
          <a:blip r:embed="rId4">
            <a:alphaModFix/>
          </a:blip>
          <a:stretch>
            <a:fillRect/>
          </a:stretch>
        </p:blipFill>
        <p:spPr>
          <a:xfrm>
            <a:off x="2359850" y="2704475"/>
            <a:ext cx="1523311" cy="500788"/>
          </a:xfrm>
          <a:prstGeom prst="rect">
            <a:avLst/>
          </a:prstGeom>
          <a:noFill/>
          <a:ln>
            <a:noFill/>
          </a:ln>
        </p:spPr>
      </p:pic>
      <p:pic>
        <p:nvPicPr>
          <p:cNvPr id="162" name="Google Shape;162;p22"/>
          <p:cNvPicPr preferRelativeResize="0"/>
          <p:nvPr/>
        </p:nvPicPr>
        <p:blipFill>
          <a:blip r:embed="rId5">
            <a:alphaModFix/>
          </a:blip>
          <a:stretch>
            <a:fillRect/>
          </a:stretch>
        </p:blipFill>
        <p:spPr>
          <a:xfrm>
            <a:off x="2385050" y="3893135"/>
            <a:ext cx="1523300" cy="355916"/>
          </a:xfrm>
          <a:prstGeom prst="rect">
            <a:avLst/>
          </a:prstGeom>
          <a:noFill/>
          <a:ln>
            <a:noFill/>
          </a:ln>
        </p:spPr>
      </p:pic>
      <p:grpSp>
        <p:nvGrpSpPr>
          <p:cNvPr id="163" name="Google Shape;163;p22"/>
          <p:cNvGrpSpPr/>
          <p:nvPr/>
        </p:nvGrpSpPr>
        <p:grpSpPr>
          <a:xfrm>
            <a:off x="5746200" y="1809400"/>
            <a:ext cx="571500" cy="228600"/>
            <a:chOff x="6529075" y="3905250"/>
            <a:chExt cx="571500" cy="228600"/>
          </a:xfrm>
        </p:grpSpPr>
        <p:cxnSp>
          <p:nvCxnSpPr>
            <p:cNvPr id="164" name="Google Shape;164;p22"/>
            <p:cNvCxnSpPr/>
            <p:nvPr/>
          </p:nvCxnSpPr>
          <p:spPr>
            <a:xfrm>
              <a:off x="6529075" y="3905250"/>
              <a:ext cx="571500" cy="0"/>
            </a:xfrm>
            <a:prstGeom prst="straightConnector1">
              <a:avLst/>
            </a:prstGeom>
            <a:noFill/>
            <a:ln cap="flat" cmpd="sng" w="9525">
              <a:solidFill>
                <a:srgbClr val="595959"/>
              </a:solidFill>
              <a:prstDash val="solid"/>
              <a:round/>
              <a:headEnd len="med" w="med" type="none"/>
              <a:tailEnd len="med" w="med" type="none"/>
            </a:ln>
          </p:spPr>
        </p:cxnSp>
        <p:cxnSp>
          <p:nvCxnSpPr>
            <p:cNvPr id="165" name="Google Shape;165;p22"/>
            <p:cNvCxnSpPr/>
            <p:nvPr/>
          </p:nvCxnSpPr>
          <p:spPr>
            <a:xfrm>
              <a:off x="6529075" y="4133850"/>
              <a:ext cx="571500" cy="0"/>
            </a:xfrm>
            <a:prstGeom prst="straightConnector1">
              <a:avLst/>
            </a:prstGeom>
            <a:noFill/>
            <a:ln cap="flat" cmpd="sng" w="9525">
              <a:solidFill>
                <a:srgbClr val="595959"/>
              </a:solidFill>
              <a:prstDash val="solid"/>
              <a:round/>
              <a:headEnd len="med" w="med" type="none"/>
              <a:tailEnd len="med" w="med" type="none"/>
            </a:ln>
          </p:spPr>
        </p:cxnSp>
        <p:cxnSp>
          <p:nvCxnSpPr>
            <p:cNvPr id="166" name="Google Shape;166;p22"/>
            <p:cNvCxnSpPr/>
            <p:nvPr/>
          </p:nvCxnSpPr>
          <p:spPr>
            <a:xfrm>
              <a:off x="68529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67" name="Google Shape;167;p22"/>
            <p:cNvCxnSpPr/>
            <p:nvPr/>
          </p:nvCxnSpPr>
          <p:spPr>
            <a:xfrm>
              <a:off x="69291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68" name="Google Shape;168;p22"/>
            <p:cNvCxnSpPr/>
            <p:nvPr/>
          </p:nvCxnSpPr>
          <p:spPr>
            <a:xfrm>
              <a:off x="70053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69" name="Google Shape;169;p22"/>
            <p:cNvCxnSpPr/>
            <p:nvPr/>
          </p:nvCxnSpPr>
          <p:spPr>
            <a:xfrm>
              <a:off x="70815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70" name="Google Shape;170;p22"/>
            <p:cNvCxnSpPr/>
            <p:nvPr/>
          </p:nvCxnSpPr>
          <p:spPr>
            <a:xfrm>
              <a:off x="67767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71" name="Google Shape;171;p22"/>
            <p:cNvCxnSpPr/>
            <p:nvPr/>
          </p:nvCxnSpPr>
          <p:spPr>
            <a:xfrm>
              <a:off x="67005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72" name="Google Shape;172;p22"/>
            <p:cNvCxnSpPr/>
            <p:nvPr/>
          </p:nvCxnSpPr>
          <p:spPr>
            <a:xfrm>
              <a:off x="6624325" y="3905250"/>
              <a:ext cx="0" cy="228600"/>
            </a:xfrm>
            <a:prstGeom prst="straightConnector1">
              <a:avLst/>
            </a:prstGeom>
            <a:noFill/>
            <a:ln cap="flat" cmpd="sng" w="9525">
              <a:solidFill>
                <a:srgbClr val="595959"/>
              </a:solidFill>
              <a:prstDash val="solid"/>
              <a:round/>
              <a:headEnd len="med" w="med" type="none"/>
              <a:tailEnd len="med" w="med" type="none"/>
            </a:ln>
          </p:spPr>
        </p:cxnSp>
      </p:grpSp>
      <p:cxnSp>
        <p:nvCxnSpPr>
          <p:cNvPr id="173" name="Google Shape;173;p22"/>
          <p:cNvCxnSpPr/>
          <p:nvPr/>
        </p:nvCxnSpPr>
        <p:spPr>
          <a:xfrm>
            <a:off x="5081350" y="1908775"/>
            <a:ext cx="593400" cy="300"/>
          </a:xfrm>
          <a:prstGeom prst="straightConnector1">
            <a:avLst/>
          </a:prstGeom>
          <a:noFill/>
          <a:ln cap="flat" cmpd="sng" w="9525">
            <a:solidFill>
              <a:srgbClr val="595959"/>
            </a:solidFill>
            <a:prstDash val="solid"/>
            <a:round/>
            <a:headEnd len="med" w="med" type="none"/>
            <a:tailEnd len="med" w="med" type="triangle"/>
          </a:ln>
        </p:spPr>
      </p:cxnSp>
      <p:cxnSp>
        <p:nvCxnSpPr>
          <p:cNvPr id="174" name="Google Shape;174;p22"/>
          <p:cNvCxnSpPr/>
          <p:nvPr/>
        </p:nvCxnSpPr>
        <p:spPr>
          <a:xfrm>
            <a:off x="7443550" y="1908775"/>
            <a:ext cx="593400" cy="300"/>
          </a:xfrm>
          <a:prstGeom prst="straightConnector1">
            <a:avLst/>
          </a:prstGeom>
          <a:noFill/>
          <a:ln cap="flat" cmpd="sng" w="9525">
            <a:solidFill>
              <a:srgbClr val="595959"/>
            </a:solidFill>
            <a:prstDash val="solid"/>
            <a:round/>
            <a:headEnd len="med" w="med" type="none"/>
            <a:tailEnd len="med" w="med" type="triangle"/>
          </a:ln>
        </p:spPr>
      </p:cxnSp>
      <p:sp>
        <p:nvSpPr>
          <p:cNvPr id="175" name="Google Shape;175;p22"/>
          <p:cNvSpPr/>
          <p:nvPr/>
        </p:nvSpPr>
        <p:spPr>
          <a:xfrm>
            <a:off x="6305900" y="1355700"/>
            <a:ext cx="1120500" cy="1177200"/>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Cloud</a:t>
            </a:r>
            <a:endParaRPr/>
          </a:p>
        </p:txBody>
      </p:sp>
      <p:cxnSp>
        <p:nvCxnSpPr>
          <p:cNvPr id="176" name="Google Shape;176;p22"/>
          <p:cNvCxnSpPr/>
          <p:nvPr/>
        </p:nvCxnSpPr>
        <p:spPr>
          <a:xfrm>
            <a:off x="5199225" y="1480200"/>
            <a:ext cx="511800" cy="4149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2"/>
          <p:cNvCxnSpPr/>
          <p:nvPr/>
        </p:nvCxnSpPr>
        <p:spPr>
          <a:xfrm flipH="1" rot="10800000">
            <a:off x="5323725" y="1936775"/>
            <a:ext cx="387300" cy="4011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2"/>
          <p:cNvSpPr/>
          <p:nvPr/>
        </p:nvSpPr>
        <p:spPr>
          <a:xfrm>
            <a:off x="4878050" y="2809950"/>
            <a:ext cx="3776100" cy="14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Il servizio “cloud” è modellato pensando a un’istanza del servizio ec2 dove viene eseguito il programma. Collegato al servizio vi è una coda SQS di AWS in cui vengono accodate le richieste.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Analitico: FIFO tempi di risposta</a:t>
            </a:r>
            <a:endParaRPr/>
          </a:p>
        </p:txBody>
      </p:sp>
      <p:grpSp>
        <p:nvGrpSpPr>
          <p:cNvPr id="184" name="Google Shape;184;p23"/>
          <p:cNvGrpSpPr/>
          <p:nvPr/>
        </p:nvGrpSpPr>
        <p:grpSpPr>
          <a:xfrm>
            <a:off x="2559983" y="1679499"/>
            <a:ext cx="2012007" cy="615588"/>
            <a:chOff x="1775175" y="1682625"/>
            <a:chExt cx="2485800" cy="800400"/>
          </a:xfrm>
        </p:grpSpPr>
        <p:pic>
          <p:nvPicPr>
            <p:cNvPr id="185" name="Google Shape;185;p23"/>
            <p:cNvPicPr preferRelativeResize="0"/>
            <p:nvPr/>
          </p:nvPicPr>
          <p:blipFill>
            <a:blip r:embed="rId3">
              <a:alphaModFix/>
            </a:blip>
            <a:stretch>
              <a:fillRect/>
            </a:stretch>
          </p:blipFill>
          <p:spPr>
            <a:xfrm>
              <a:off x="1949750" y="1797350"/>
              <a:ext cx="2193675" cy="497725"/>
            </a:xfrm>
            <a:prstGeom prst="rect">
              <a:avLst/>
            </a:prstGeom>
            <a:noFill/>
            <a:ln>
              <a:noFill/>
            </a:ln>
          </p:spPr>
        </p:pic>
        <p:sp>
          <p:nvSpPr>
            <p:cNvPr id="186" name="Google Shape;186;p23"/>
            <p:cNvSpPr/>
            <p:nvPr/>
          </p:nvSpPr>
          <p:spPr>
            <a:xfrm>
              <a:off x="1775175" y="1682625"/>
              <a:ext cx="2485800" cy="80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3"/>
          <p:cNvGrpSpPr/>
          <p:nvPr/>
        </p:nvGrpSpPr>
        <p:grpSpPr>
          <a:xfrm>
            <a:off x="2559987" y="2765631"/>
            <a:ext cx="2012007" cy="615588"/>
            <a:chOff x="1775175" y="2825625"/>
            <a:chExt cx="2485800" cy="800400"/>
          </a:xfrm>
        </p:grpSpPr>
        <p:pic>
          <p:nvPicPr>
            <p:cNvPr id="188" name="Google Shape;188;p23"/>
            <p:cNvPicPr preferRelativeResize="0"/>
            <p:nvPr/>
          </p:nvPicPr>
          <p:blipFill>
            <a:blip r:embed="rId4">
              <a:alphaModFix/>
            </a:blip>
            <a:stretch>
              <a:fillRect/>
            </a:stretch>
          </p:blipFill>
          <p:spPr>
            <a:xfrm>
              <a:off x="1949750" y="3029875"/>
              <a:ext cx="2193675" cy="434000"/>
            </a:xfrm>
            <a:prstGeom prst="rect">
              <a:avLst/>
            </a:prstGeom>
            <a:noFill/>
            <a:ln>
              <a:noFill/>
            </a:ln>
          </p:spPr>
        </p:pic>
        <p:sp>
          <p:nvSpPr>
            <p:cNvPr id="189" name="Google Shape;189;p23"/>
            <p:cNvSpPr/>
            <p:nvPr/>
          </p:nvSpPr>
          <p:spPr>
            <a:xfrm>
              <a:off x="1775175" y="2825625"/>
              <a:ext cx="2485800" cy="80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3"/>
          <p:cNvGrpSpPr/>
          <p:nvPr/>
        </p:nvGrpSpPr>
        <p:grpSpPr>
          <a:xfrm>
            <a:off x="2576286" y="3787231"/>
            <a:ext cx="3424707" cy="476926"/>
            <a:chOff x="1775175" y="3851775"/>
            <a:chExt cx="3991500" cy="550850"/>
          </a:xfrm>
        </p:grpSpPr>
        <p:pic>
          <p:nvPicPr>
            <p:cNvPr id="191" name="Google Shape;191;p23"/>
            <p:cNvPicPr preferRelativeResize="0"/>
            <p:nvPr/>
          </p:nvPicPr>
          <p:blipFill>
            <a:blip r:embed="rId5">
              <a:alphaModFix/>
            </a:blip>
            <a:stretch>
              <a:fillRect/>
            </a:stretch>
          </p:blipFill>
          <p:spPr>
            <a:xfrm>
              <a:off x="1775175" y="3851775"/>
              <a:ext cx="3991409" cy="550850"/>
            </a:xfrm>
            <a:prstGeom prst="rect">
              <a:avLst/>
            </a:prstGeom>
            <a:noFill/>
            <a:ln>
              <a:noFill/>
            </a:ln>
          </p:spPr>
        </p:pic>
        <p:sp>
          <p:nvSpPr>
            <p:cNvPr id="192" name="Google Shape;192;p23"/>
            <p:cNvSpPr/>
            <p:nvPr/>
          </p:nvSpPr>
          <p:spPr>
            <a:xfrm>
              <a:off x="1775175" y="3851775"/>
              <a:ext cx="3991500" cy="55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3"/>
          <p:cNvSpPr txBox="1"/>
          <p:nvPr/>
        </p:nvSpPr>
        <p:spPr>
          <a:xfrm>
            <a:off x="627925" y="1701750"/>
            <a:ext cx="175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Tempo di risposta medio fog node</a:t>
            </a:r>
            <a:endParaRPr>
              <a:latin typeface="Open Sans"/>
              <a:ea typeface="Open Sans"/>
              <a:cs typeface="Open Sans"/>
              <a:sym typeface="Open Sans"/>
            </a:endParaRPr>
          </a:p>
        </p:txBody>
      </p:sp>
      <p:sp>
        <p:nvSpPr>
          <p:cNvPr id="194" name="Google Shape;194;p23"/>
          <p:cNvSpPr txBox="1"/>
          <p:nvPr/>
        </p:nvSpPr>
        <p:spPr>
          <a:xfrm>
            <a:off x="704125" y="2768550"/>
            <a:ext cx="175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Tempo di risposta medio cloud</a:t>
            </a:r>
            <a:endParaRPr>
              <a:latin typeface="Open Sans"/>
              <a:ea typeface="Open Sans"/>
              <a:cs typeface="Open Sans"/>
              <a:sym typeface="Open Sans"/>
            </a:endParaRPr>
          </a:p>
        </p:txBody>
      </p:sp>
      <p:sp>
        <p:nvSpPr>
          <p:cNvPr id="195" name="Google Shape;195;p23"/>
          <p:cNvSpPr txBox="1"/>
          <p:nvPr/>
        </p:nvSpPr>
        <p:spPr>
          <a:xfrm>
            <a:off x="704125" y="3682950"/>
            <a:ext cx="175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Tempo di risposta medio percepito dal singolo utente</a:t>
            </a:r>
            <a:endParaRPr>
              <a:latin typeface="Open Sans"/>
              <a:ea typeface="Open Sans"/>
              <a:cs typeface="Open Sans"/>
              <a:sym typeface="Open Sans"/>
            </a:endParaRPr>
          </a:p>
        </p:txBody>
      </p:sp>
      <p:pic>
        <p:nvPicPr>
          <p:cNvPr id="196" name="Google Shape;196;p23"/>
          <p:cNvPicPr preferRelativeResize="0"/>
          <p:nvPr/>
        </p:nvPicPr>
        <p:blipFill>
          <a:blip r:embed="rId6">
            <a:alphaModFix/>
          </a:blip>
          <a:stretch>
            <a:fillRect/>
          </a:stretch>
        </p:blipFill>
        <p:spPr>
          <a:xfrm>
            <a:off x="4858799" y="2188025"/>
            <a:ext cx="4055825" cy="973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Analitico Risultati: FIFO</a:t>
            </a:r>
            <a:endParaRPr/>
          </a:p>
        </p:txBody>
      </p:sp>
      <p:sp>
        <p:nvSpPr>
          <p:cNvPr id="202" name="Google Shape;202;p24"/>
          <p:cNvSpPr txBox="1"/>
          <p:nvPr/>
        </p:nvSpPr>
        <p:spPr>
          <a:xfrm>
            <a:off x="6582800" y="1162025"/>
            <a:ext cx="2434500" cy="259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it"/>
              <a:t>Per N &gt;190 l’utilizzazione del cloud tende a 1</a:t>
            </a:r>
            <a:endParaRPr/>
          </a:p>
          <a:p>
            <a:pPr indent="-317500" lvl="0" marL="457200" rtl="0" algn="l">
              <a:spcBef>
                <a:spcPts val="1000"/>
              </a:spcBef>
              <a:spcAft>
                <a:spcPts val="0"/>
              </a:spcAft>
              <a:buSzPts val="1400"/>
              <a:buChar char="-"/>
            </a:pPr>
            <a:r>
              <a:rPr lang="it"/>
              <a:t>Per N &lt; 6 l’utilizzazione di un singolo nodo fog tende ad 1</a:t>
            </a:r>
            <a:endParaRPr/>
          </a:p>
          <a:p>
            <a:pPr indent="-317500" lvl="0" marL="457200" rtl="0" algn="l">
              <a:spcBef>
                <a:spcPts val="1000"/>
              </a:spcBef>
              <a:spcAft>
                <a:spcPts val="1000"/>
              </a:spcAft>
              <a:buSzPts val="1400"/>
              <a:buChar char="-"/>
            </a:pPr>
            <a:r>
              <a:rPr lang="it"/>
              <a:t>N = 35 Tempo di risposta medio </a:t>
            </a:r>
            <a:r>
              <a:rPr lang="it"/>
              <a:t>migliore </a:t>
            </a:r>
            <a:r>
              <a:rPr lang="it"/>
              <a:t>del sistema</a:t>
            </a:r>
            <a:endParaRPr/>
          </a:p>
        </p:txBody>
      </p:sp>
      <p:pic>
        <p:nvPicPr>
          <p:cNvPr id="203" name="Google Shape;203;p24"/>
          <p:cNvPicPr preferRelativeResize="0"/>
          <p:nvPr/>
        </p:nvPicPr>
        <p:blipFill>
          <a:blip r:embed="rId3">
            <a:alphaModFix/>
          </a:blip>
          <a:stretch>
            <a:fillRect/>
          </a:stretch>
        </p:blipFill>
        <p:spPr>
          <a:xfrm>
            <a:off x="124850" y="1017727"/>
            <a:ext cx="6457949" cy="3250301"/>
          </a:xfrm>
          <a:prstGeom prst="rect">
            <a:avLst/>
          </a:prstGeom>
          <a:noFill/>
          <a:ln>
            <a:noFill/>
          </a:ln>
        </p:spPr>
      </p:pic>
      <p:sp>
        <p:nvSpPr>
          <p:cNvPr id="204" name="Google Shape;204;p24"/>
          <p:cNvSpPr/>
          <p:nvPr/>
        </p:nvSpPr>
        <p:spPr>
          <a:xfrm>
            <a:off x="4839550" y="3758225"/>
            <a:ext cx="484200" cy="405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Soluzione Alternativa: Shortest Job First</a:t>
            </a:r>
            <a:endParaRPr/>
          </a:p>
        </p:txBody>
      </p:sp>
      <p:grpSp>
        <p:nvGrpSpPr>
          <p:cNvPr id="210" name="Google Shape;210;p25"/>
          <p:cNvGrpSpPr/>
          <p:nvPr/>
        </p:nvGrpSpPr>
        <p:grpSpPr>
          <a:xfrm>
            <a:off x="3399435" y="1619103"/>
            <a:ext cx="4127320" cy="649731"/>
            <a:chOff x="1265835" y="1619103"/>
            <a:chExt cx="4127320" cy="649731"/>
          </a:xfrm>
        </p:grpSpPr>
        <p:sp>
          <p:nvSpPr>
            <p:cNvPr id="211" name="Google Shape;211;p25"/>
            <p:cNvSpPr/>
            <p:nvPr/>
          </p:nvSpPr>
          <p:spPr>
            <a:xfrm>
              <a:off x="1265835" y="1619103"/>
              <a:ext cx="4127320" cy="649731"/>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5"/>
            <p:cNvPicPr preferRelativeResize="0"/>
            <p:nvPr/>
          </p:nvPicPr>
          <p:blipFill>
            <a:blip r:embed="rId3">
              <a:alphaModFix/>
            </a:blip>
            <a:stretch>
              <a:fillRect/>
            </a:stretch>
          </p:blipFill>
          <p:spPr>
            <a:xfrm>
              <a:off x="1505774" y="1641105"/>
              <a:ext cx="3594266" cy="564962"/>
            </a:xfrm>
            <a:prstGeom prst="rect">
              <a:avLst/>
            </a:prstGeom>
            <a:noFill/>
            <a:ln>
              <a:noFill/>
            </a:ln>
          </p:spPr>
        </p:pic>
      </p:grpSp>
      <p:grpSp>
        <p:nvGrpSpPr>
          <p:cNvPr id="213" name="Google Shape;213;p25"/>
          <p:cNvGrpSpPr/>
          <p:nvPr/>
        </p:nvGrpSpPr>
        <p:grpSpPr>
          <a:xfrm>
            <a:off x="3399435" y="2658325"/>
            <a:ext cx="4127400" cy="677378"/>
            <a:chOff x="3323235" y="2734525"/>
            <a:chExt cx="4127400" cy="677378"/>
          </a:xfrm>
        </p:grpSpPr>
        <p:pic>
          <p:nvPicPr>
            <p:cNvPr id="214" name="Google Shape;214;p25"/>
            <p:cNvPicPr preferRelativeResize="0"/>
            <p:nvPr/>
          </p:nvPicPr>
          <p:blipFill>
            <a:blip r:embed="rId4">
              <a:alphaModFix/>
            </a:blip>
            <a:stretch>
              <a:fillRect/>
            </a:stretch>
          </p:blipFill>
          <p:spPr>
            <a:xfrm>
              <a:off x="3577149" y="2734525"/>
              <a:ext cx="3476852" cy="649800"/>
            </a:xfrm>
            <a:prstGeom prst="rect">
              <a:avLst/>
            </a:prstGeom>
            <a:noFill/>
            <a:ln>
              <a:noFill/>
            </a:ln>
          </p:spPr>
        </p:pic>
        <p:sp>
          <p:nvSpPr>
            <p:cNvPr id="215" name="Google Shape;215;p25"/>
            <p:cNvSpPr/>
            <p:nvPr/>
          </p:nvSpPr>
          <p:spPr>
            <a:xfrm>
              <a:off x="3323235" y="2762103"/>
              <a:ext cx="4127400" cy="64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5"/>
          <p:cNvSpPr txBox="1"/>
          <p:nvPr/>
        </p:nvSpPr>
        <p:spPr>
          <a:xfrm>
            <a:off x="1988100" y="2689213"/>
            <a:ext cx="13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t>
            </a:r>
            <a:r>
              <a:rPr lang="it"/>
              <a:t>empo medio in coda cloud</a:t>
            </a:r>
            <a:endParaRPr/>
          </a:p>
        </p:txBody>
      </p:sp>
      <p:sp>
        <p:nvSpPr>
          <p:cNvPr id="217" name="Google Shape;217;p25"/>
          <p:cNvSpPr txBox="1"/>
          <p:nvPr/>
        </p:nvSpPr>
        <p:spPr>
          <a:xfrm>
            <a:off x="1988100" y="1636163"/>
            <a:ext cx="13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t>
            </a:r>
            <a:r>
              <a:rPr lang="it"/>
              <a:t>empo medio in coda del fog</a:t>
            </a:r>
            <a:endParaRPr/>
          </a:p>
        </p:txBody>
      </p:sp>
      <p:sp>
        <p:nvSpPr>
          <p:cNvPr id="218" name="Google Shape;218;p25"/>
          <p:cNvSpPr txBox="1"/>
          <p:nvPr/>
        </p:nvSpPr>
        <p:spPr>
          <a:xfrm>
            <a:off x="2130700" y="3610575"/>
            <a:ext cx="53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Le altre formule rimangono invariate rispetto il caso FIFO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Analitico Risultati: SJF</a:t>
            </a:r>
            <a:endParaRPr/>
          </a:p>
        </p:txBody>
      </p:sp>
      <p:pic>
        <p:nvPicPr>
          <p:cNvPr id="224" name="Google Shape;224;p26"/>
          <p:cNvPicPr preferRelativeResize="0"/>
          <p:nvPr/>
        </p:nvPicPr>
        <p:blipFill>
          <a:blip r:embed="rId3">
            <a:alphaModFix/>
          </a:blip>
          <a:stretch>
            <a:fillRect/>
          </a:stretch>
        </p:blipFill>
        <p:spPr>
          <a:xfrm>
            <a:off x="207750" y="1142450"/>
            <a:ext cx="6568501" cy="3330950"/>
          </a:xfrm>
          <a:prstGeom prst="rect">
            <a:avLst/>
          </a:prstGeom>
          <a:noFill/>
          <a:ln>
            <a:noFill/>
          </a:ln>
        </p:spPr>
      </p:pic>
      <p:sp>
        <p:nvSpPr>
          <p:cNvPr id="225" name="Google Shape;225;p26"/>
          <p:cNvSpPr txBox="1"/>
          <p:nvPr/>
        </p:nvSpPr>
        <p:spPr>
          <a:xfrm>
            <a:off x="6659000" y="1619225"/>
            <a:ext cx="2434500" cy="250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it">
                <a:latin typeface="Open Sans"/>
                <a:ea typeface="Open Sans"/>
                <a:cs typeface="Open Sans"/>
                <a:sym typeface="Open Sans"/>
              </a:rPr>
              <a:t>Throughput del sistema identico al caso FIFO</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it">
                <a:latin typeface="Open Sans"/>
                <a:ea typeface="Open Sans"/>
                <a:cs typeface="Open Sans"/>
                <a:sym typeface="Open Sans"/>
              </a:rPr>
              <a:t>Tempi di risposta medi migliori</a:t>
            </a:r>
            <a:endParaRPr>
              <a:latin typeface="Open Sans"/>
              <a:ea typeface="Open Sans"/>
              <a:cs typeface="Open Sans"/>
              <a:sym typeface="Open Sans"/>
            </a:endParaRPr>
          </a:p>
          <a:p>
            <a:pPr indent="-317500" lvl="0" marL="457200" rtl="0" algn="l">
              <a:spcBef>
                <a:spcPts val="1000"/>
              </a:spcBef>
              <a:spcAft>
                <a:spcPts val="1000"/>
              </a:spcAft>
              <a:buSzPts val="1400"/>
              <a:buFont typeface="Open Sans"/>
              <a:buChar char="-"/>
            </a:pPr>
            <a:r>
              <a:rPr lang="it">
                <a:latin typeface="Open Sans"/>
                <a:ea typeface="Open Sans"/>
                <a:cs typeface="Open Sans"/>
                <a:sym typeface="Open Sans"/>
              </a:rPr>
              <a:t>N = 50 Tempo di risposta medio del sistema migliore </a:t>
            </a:r>
            <a:endParaRPr>
              <a:latin typeface="Open Sans"/>
              <a:ea typeface="Open Sans"/>
              <a:cs typeface="Open Sans"/>
              <a:sym typeface="Open Sans"/>
            </a:endParaRPr>
          </a:p>
        </p:txBody>
      </p:sp>
      <p:sp>
        <p:nvSpPr>
          <p:cNvPr id="226" name="Google Shape;226;p26"/>
          <p:cNvSpPr/>
          <p:nvPr/>
        </p:nvSpPr>
        <p:spPr>
          <a:xfrm>
            <a:off x="4229950" y="3984075"/>
            <a:ext cx="485100" cy="42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FIFO vs SJF</a:t>
            </a:r>
            <a:endParaRPr/>
          </a:p>
        </p:txBody>
      </p:sp>
      <p:graphicFrame>
        <p:nvGraphicFramePr>
          <p:cNvPr id="232" name="Google Shape;232;p27"/>
          <p:cNvGraphicFramePr/>
          <p:nvPr/>
        </p:nvGraphicFramePr>
        <p:xfrm>
          <a:off x="533050" y="1500625"/>
          <a:ext cx="3000000" cy="3000000"/>
        </p:xfrm>
        <a:graphic>
          <a:graphicData uri="http://schemas.openxmlformats.org/drawingml/2006/table">
            <a:tbl>
              <a:tblPr>
                <a:noFill/>
                <a:tableStyleId>{09F59814-9344-4270-806C-2713D32F6935}</a:tableStyleId>
              </a:tblPr>
              <a:tblGrid>
                <a:gridCol w="862425"/>
                <a:gridCol w="1002900"/>
                <a:gridCol w="979525"/>
                <a:gridCol w="977500"/>
              </a:tblGrid>
              <a:tr h="299600">
                <a:tc gridSpan="4">
                  <a:txBody>
                    <a:bodyPr/>
                    <a:lstStyle/>
                    <a:p>
                      <a:pPr indent="0" lvl="0" marL="0" rtl="0" algn="ctr">
                        <a:spcBef>
                          <a:spcPts val="0"/>
                        </a:spcBef>
                        <a:spcAft>
                          <a:spcPts val="0"/>
                        </a:spcAft>
                        <a:buNone/>
                      </a:pPr>
                      <a:r>
                        <a:rPr b="1" lang="it" sz="1200"/>
                        <a:t>FIFO</a:t>
                      </a:r>
                      <a:endParaRPr b="1" sz="1200"/>
                    </a:p>
                  </a:txBody>
                  <a:tcPr marT="91425" marB="91425" marR="91425" marL="91425" anchor="ctr">
                    <a:solidFill>
                      <a:srgbClr val="CCCCCC"/>
                    </a:solidFill>
                  </a:tcPr>
                </a:tc>
                <a:tc hMerge="1"/>
                <a:tc hMerge="1"/>
                <a:tc hMerge="1"/>
              </a:tr>
              <a:tr h="548600">
                <a:tc>
                  <a:txBody>
                    <a:bodyPr/>
                    <a:lstStyle/>
                    <a:p>
                      <a:pPr indent="0" lvl="0" marL="0" rtl="0" algn="ctr">
                        <a:spcBef>
                          <a:spcPts val="0"/>
                        </a:spcBef>
                        <a:spcAft>
                          <a:spcPts val="0"/>
                        </a:spcAft>
                        <a:buNone/>
                      </a:pPr>
                      <a:r>
                        <a:rPr b="1" lang="it" sz="1200"/>
                        <a:t>N = 35</a:t>
                      </a:r>
                      <a:endParaRPr b="1" sz="1200"/>
                    </a:p>
                  </a:txBody>
                  <a:tcPr marT="91425" marB="91425" marR="91425" marL="91425" anchor="ctr"/>
                </a:tc>
                <a:tc>
                  <a:txBody>
                    <a:bodyPr/>
                    <a:lstStyle/>
                    <a:p>
                      <a:pPr indent="0" lvl="0" marL="0" rtl="0" algn="ctr">
                        <a:spcBef>
                          <a:spcPts val="0"/>
                        </a:spcBef>
                        <a:spcAft>
                          <a:spcPts val="0"/>
                        </a:spcAft>
                        <a:buNone/>
                      </a:pPr>
                      <a:r>
                        <a:rPr b="1" lang="it" sz="1200"/>
                        <a:t>Sistema </a:t>
                      </a:r>
                      <a:br>
                        <a:rPr b="1" lang="it" sz="1200"/>
                      </a:br>
                      <a:r>
                        <a:rPr b="1" lang="it" sz="1200"/>
                        <a:t>Nodo Fog</a:t>
                      </a:r>
                      <a:endParaRPr b="1" sz="1200"/>
                    </a:p>
                  </a:txBody>
                  <a:tcPr marT="91425" marB="91425" marR="91425" marL="91425" anchor="ctr"/>
                </a:tc>
                <a:tc>
                  <a:txBody>
                    <a:bodyPr/>
                    <a:lstStyle/>
                    <a:p>
                      <a:pPr indent="0" lvl="0" marL="0" rtl="0" algn="ctr">
                        <a:spcBef>
                          <a:spcPts val="0"/>
                        </a:spcBef>
                        <a:spcAft>
                          <a:spcPts val="0"/>
                        </a:spcAft>
                        <a:buNone/>
                      </a:pPr>
                      <a:r>
                        <a:rPr b="1" lang="it" sz="1200"/>
                        <a:t>Sistema</a:t>
                      </a:r>
                      <a:br>
                        <a:rPr b="1" lang="it" sz="1200"/>
                      </a:br>
                      <a:r>
                        <a:rPr b="1" lang="it" sz="1200"/>
                        <a:t>Cloud</a:t>
                      </a:r>
                      <a:endParaRPr b="1" sz="1200"/>
                    </a:p>
                  </a:txBody>
                  <a:tcPr marT="91425" marB="91425" marR="91425" marL="91425" anchor="ctr"/>
                </a:tc>
                <a:tc>
                  <a:txBody>
                    <a:bodyPr/>
                    <a:lstStyle/>
                    <a:p>
                      <a:pPr indent="0" lvl="0" marL="0" rtl="0" algn="ctr">
                        <a:spcBef>
                          <a:spcPts val="0"/>
                        </a:spcBef>
                        <a:spcAft>
                          <a:spcPts val="0"/>
                        </a:spcAft>
                        <a:buNone/>
                      </a:pPr>
                      <a:r>
                        <a:rPr b="1" lang="it" sz="1200"/>
                        <a:t>Sistema</a:t>
                      </a:r>
                      <a:br>
                        <a:rPr b="1" lang="it" sz="1200"/>
                      </a:br>
                      <a:r>
                        <a:rPr b="1" lang="it" sz="1200"/>
                        <a:t>Globale</a:t>
                      </a:r>
                      <a:endParaRPr b="1" sz="1200"/>
                    </a:p>
                  </a:txBody>
                  <a:tcPr marT="91425" marB="91425" marR="91425" marL="91425" anchor="ctr"/>
                </a:tc>
              </a:tr>
              <a:tr h="396200">
                <a:tc>
                  <a:txBody>
                    <a:bodyPr/>
                    <a:lstStyle/>
                    <a:p>
                      <a:pPr indent="0" lvl="0" marL="0" rtl="0" algn="ctr">
                        <a:spcBef>
                          <a:spcPts val="0"/>
                        </a:spcBef>
                        <a:spcAft>
                          <a:spcPts val="0"/>
                        </a:spcAft>
                        <a:buNone/>
                      </a:pPr>
                      <a:r>
                        <a:rPr lang="it" sz="1100"/>
                        <a:t>⍴</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0,163139</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0,724691</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96200">
                <a:tc>
                  <a:txBody>
                    <a:bodyPr/>
                    <a:lstStyle/>
                    <a:p>
                      <a:pPr indent="0" lvl="0" marL="0" rtl="0" algn="ctr">
                        <a:spcBef>
                          <a:spcPts val="0"/>
                        </a:spcBef>
                        <a:spcAft>
                          <a:spcPts val="0"/>
                        </a:spcAft>
                        <a:buNone/>
                      </a:pPr>
                      <a:r>
                        <a:rPr lang="it" sz="1100"/>
                        <a:t>E(Tq)</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0,243678</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4,049655</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96200">
                <a:tc>
                  <a:txBody>
                    <a:bodyPr/>
                    <a:lstStyle/>
                    <a:p>
                      <a:pPr indent="0" lvl="0" marL="0" rtl="0" algn="ctr">
                        <a:spcBef>
                          <a:spcPts val="0"/>
                        </a:spcBef>
                        <a:spcAft>
                          <a:spcPts val="0"/>
                        </a:spcAft>
                        <a:buNone/>
                      </a:pPr>
                      <a:r>
                        <a:rPr lang="it" sz="1100"/>
                        <a:t>E(Nq)</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0,031803</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1,907586</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50500">
                <a:tc>
                  <a:txBody>
                    <a:bodyPr/>
                    <a:lstStyle/>
                    <a:p>
                      <a:pPr indent="0" lvl="0" marL="0" rtl="0" algn="ctr">
                        <a:spcBef>
                          <a:spcPts val="0"/>
                        </a:spcBef>
                        <a:spcAft>
                          <a:spcPts val="0"/>
                        </a:spcAft>
                        <a:buNone/>
                      </a:pPr>
                      <a:r>
                        <a:rPr lang="it" sz="1100"/>
                        <a:t>E(Ts)</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1,493678</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5,588117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b="1" lang="it" sz="1000">
                          <a:solidFill>
                            <a:srgbClr val="0000FF"/>
                          </a:solidFill>
                        </a:rPr>
                        <a:t>2,069933</a:t>
                      </a:r>
                      <a:endParaRPr b="1">
                        <a:solidFill>
                          <a:srgbClr val="0000FF"/>
                        </a:solidFill>
                      </a:endParaRPr>
                    </a:p>
                  </a:txBody>
                  <a:tcPr marT="91425" marB="91425" marR="91425" marL="91425" anchor="ctr"/>
                </a:tc>
              </a:tr>
              <a:tr h="350500">
                <a:tc>
                  <a:txBody>
                    <a:bodyPr/>
                    <a:lstStyle/>
                    <a:p>
                      <a:pPr indent="0" lvl="0" marL="0" rtl="0" algn="ctr">
                        <a:spcBef>
                          <a:spcPts val="0"/>
                        </a:spcBef>
                        <a:spcAft>
                          <a:spcPts val="0"/>
                        </a:spcAft>
                        <a:buNone/>
                      </a:pPr>
                      <a:r>
                        <a:rPr lang="it" sz="1100"/>
                        <a:t>E(Ns)</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0,194942</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2,632276</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9,455247607</a:t>
                      </a:r>
                      <a:endParaRPr>
                        <a:solidFill>
                          <a:srgbClr val="0000FF"/>
                        </a:solidFill>
                      </a:endParaRPr>
                    </a:p>
                  </a:txBody>
                  <a:tcPr marT="91425" marB="91425" marR="91425" marL="91425" anchor="ctr"/>
                </a:tc>
              </a:tr>
            </a:tbl>
          </a:graphicData>
        </a:graphic>
      </p:graphicFrame>
      <p:graphicFrame>
        <p:nvGraphicFramePr>
          <p:cNvPr id="233" name="Google Shape;233;p27"/>
          <p:cNvGraphicFramePr/>
          <p:nvPr/>
        </p:nvGraphicFramePr>
        <p:xfrm>
          <a:off x="4647850" y="1500625"/>
          <a:ext cx="3000000" cy="3000000"/>
        </p:xfrm>
        <a:graphic>
          <a:graphicData uri="http://schemas.openxmlformats.org/drawingml/2006/table">
            <a:tbl>
              <a:tblPr>
                <a:noFill/>
                <a:tableStyleId>{09F59814-9344-4270-806C-2713D32F6935}</a:tableStyleId>
              </a:tblPr>
              <a:tblGrid>
                <a:gridCol w="862425"/>
                <a:gridCol w="1002900"/>
                <a:gridCol w="979525"/>
                <a:gridCol w="977500"/>
              </a:tblGrid>
              <a:tr h="299600">
                <a:tc gridSpan="4">
                  <a:txBody>
                    <a:bodyPr/>
                    <a:lstStyle/>
                    <a:p>
                      <a:pPr indent="0" lvl="0" marL="0" rtl="0" algn="ctr">
                        <a:spcBef>
                          <a:spcPts val="0"/>
                        </a:spcBef>
                        <a:spcAft>
                          <a:spcPts val="0"/>
                        </a:spcAft>
                        <a:buNone/>
                      </a:pPr>
                      <a:r>
                        <a:rPr b="1" lang="it" sz="1200"/>
                        <a:t>SJF</a:t>
                      </a:r>
                      <a:endParaRPr b="1" sz="1200"/>
                    </a:p>
                  </a:txBody>
                  <a:tcPr marT="91425" marB="91425" marR="91425" marL="91425" anchor="ctr">
                    <a:solidFill>
                      <a:srgbClr val="666666"/>
                    </a:solidFill>
                  </a:tcPr>
                </a:tc>
                <a:tc hMerge="1"/>
                <a:tc hMerge="1"/>
                <a:tc hMerge="1"/>
              </a:tr>
              <a:tr h="548600">
                <a:tc>
                  <a:txBody>
                    <a:bodyPr/>
                    <a:lstStyle/>
                    <a:p>
                      <a:pPr indent="0" lvl="0" marL="0" rtl="0" algn="ctr">
                        <a:spcBef>
                          <a:spcPts val="0"/>
                        </a:spcBef>
                        <a:spcAft>
                          <a:spcPts val="0"/>
                        </a:spcAft>
                        <a:buNone/>
                      </a:pPr>
                      <a:r>
                        <a:rPr b="1" lang="it" sz="1200"/>
                        <a:t>N = 35</a:t>
                      </a:r>
                      <a:endParaRPr b="1" sz="1200"/>
                    </a:p>
                  </a:txBody>
                  <a:tcPr marT="91425" marB="91425" marR="91425" marL="91425" anchor="ctr"/>
                </a:tc>
                <a:tc>
                  <a:txBody>
                    <a:bodyPr/>
                    <a:lstStyle/>
                    <a:p>
                      <a:pPr indent="0" lvl="0" marL="0" rtl="0" algn="ctr">
                        <a:spcBef>
                          <a:spcPts val="0"/>
                        </a:spcBef>
                        <a:spcAft>
                          <a:spcPts val="0"/>
                        </a:spcAft>
                        <a:buNone/>
                      </a:pPr>
                      <a:r>
                        <a:rPr b="1" lang="it" sz="1200"/>
                        <a:t>Sistema </a:t>
                      </a:r>
                      <a:br>
                        <a:rPr b="1" lang="it" sz="1200"/>
                      </a:br>
                      <a:r>
                        <a:rPr b="1" lang="it" sz="1200"/>
                        <a:t>Nodo Fog</a:t>
                      </a:r>
                      <a:endParaRPr b="1" sz="1200"/>
                    </a:p>
                  </a:txBody>
                  <a:tcPr marT="91425" marB="91425" marR="91425" marL="91425" anchor="ctr"/>
                </a:tc>
                <a:tc>
                  <a:txBody>
                    <a:bodyPr/>
                    <a:lstStyle/>
                    <a:p>
                      <a:pPr indent="0" lvl="0" marL="0" rtl="0" algn="ctr">
                        <a:spcBef>
                          <a:spcPts val="0"/>
                        </a:spcBef>
                        <a:spcAft>
                          <a:spcPts val="0"/>
                        </a:spcAft>
                        <a:buNone/>
                      </a:pPr>
                      <a:r>
                        <a:rPr b="1" lang="it" sz="1200"/>
                        <a:t>Sistema</a:t>
                      </a:r>
                      <a:br>
                        <a:rPr b="1" lang="it" sz="1200"/>
                      </a:br>
                      <a:r>
                        <a:rPr b="1" lang="it" sz="1200"/>
                        <a:t>Cloud</a:t>
                      </a:r>
                      <a:endParaRPr b="1" sz="1200"/>
                    </a:p>
                  </a:txBody>
                  <a:tcPr marT="91425" marB="91425" marR="91425" marL="91425" anchor="ctr"/>
                </a:tc>
                <a:tc>
                  <a:txBody>
                    <a:bodyPr/>
                    <a:lstStyle/>
                    <a:p>
                      <a:pPr indent="0" lvl="0" marL="0" rtl="0" algn="ctr">
                        <a:spcBef>
                          <a:spcPts val="0"/>
                        </a:spcBef>
                        <a:spcAft>
                          <a:spcPts val="0"/>
                        </a:spcAft>
                        <a:buNone/>
                      </a:pPr>
                      <a:r>
                        <a:rPr b="1" lang="it" sz="1200"/>
                        <a:t>Sistema</a:t>
                      </a:r>
                      <a:br>
                        <a:rPr b="1" lang="it" sz="1200"/>
                      </a:br>
                      <a:r>
                        <a:rPr b="1" lang="it" sz="1200"/>
                        <a:t>Globale</a:t>
                      </a:r>
                      <a:endParaRPr b="1" sz="1200"/>
                    </a:p>
                  </a:txBody>
                  <a:tcPr marT="91425" marB="91425" marR="91425" marL="91425" anchor="ctr"/>
                </a:tc>
              </a:tr>
              <a:tr h="396200">
                <a:tc>
                  <a:txBody>
                    <a:bodyPr/>
                    <a:lstStyle/>
                    <a:p>
                      <a:pPr indent="0" lvl="0" marL="0" rtl="0" algn="ctr">
                        <a:spcBef>
                          <a:spcPts val="0"/>
                        </a:spcBef>
                        <a:spcAft>
                          <a:spcPts val="0"/>
                        </a:spcAft>
                        <a:buNone/>
                      </a:pPr>
                      <a:r>
                        <a:rPr lang="it" sz="1100"/>
                        <a:t>⍴</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0,163139</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0,724691</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96200">
                <a:tc>
                  <a:txBody>
                    <a:bodyPr/>
                    <a:lstStyle/>
                    <a:p>
                      <a:pPr indent="0" lvl="0" marL="0" rtl="0" algn="ctr">
                        <a:spcBef>
                          <a:spcPts val="0"/>
                        </a:spcBef>
                        <a:spcAft>
                          <a:spcPts val="0"/>
                        </a:spcAft>
                        <a:buNone/>
                      </a:pPr>
                      <a:r>
                        <a:rPr lang="it" sz="1100"/>
                        <a:t>E(Tq)</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0,223020</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2,191321</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96200">
                <a:tc>
                  <a:txBody>
                    <a:bodyPr/>
                    <a:lstStyle/>
                    <a:p>
                      <a:pPr indent="0" lvl="0" marL="0" rtl="0" algn="ctr">
                        <a:spcBef>
                          <a:spcPts val="0"/>
                        </a:spcBef>
                        <a:spcAft>
                          <a:spcPts val="0"/>
                        </a:spcAft>
                        <a:buNone/>
                      </a:pPr>
                      <a:r>
                        <a:rPr lang="it" sz="1100"/>
                        <a:t>E(Nq)</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0,029107</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1,032219</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a:solidFill>
                            <a:srgbClr val="0000FF"/>
                          </a:solidFill>
                        </a:rPr>
                        <a:t>-</a:t>
                      </a:r>
                      <a:endParaRPr>
                        <a:solidFill>
                          <a:srgbClr val="0000FF"/>
                        </a:solidFill>
                      </a:endParaRPr>
                    </a:p>
                  </a:txBody>
                  <a:tcPr marT="91425" marB="91425" marR="91425" marL="91425" anchor="ctr"/>
                </a:tc>
              </a:tr>
              <a:tr h="350500">
                <a:tc>
                  <a:txBody>
                    <a:bodyPr/>
                    <a:lstStyle/>
                    <a:p>
                      <a:pPr indent="0" lvl="0" marL="0" rtl="0" algn="ctr">
                        <a:spcBef>
                          <a:spcPts val="0"/>
                        </a:spcBef>
                        <a:spcAft>
                          <a:spcPts val="0"/>
                        </a:spcAft>
                        <a:buNone/>
                      </a:pPr>
                      <a:r>
                        <a:rPr lang="it" sz="1100"/>
                        <a:t>E(Ts)</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1,473020</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3,729783</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b="1" lang="it" sz="1000">
                          <a:solidFill>
                            <a:srgbClr val="0000FF"/>
                          </a:solidFill>
                        </a:rPr>
                        <a:t>1,857640</a:t>
                      </a:r>
                      <a:endParaRPr b="1">
                        <a:solidFill>
                          <a:srgbClr val="0000FF"/>
                        </a:solidFill>
                      </a:endParaRPr>
                    </a:p>
                  </a:txBody>
                  <a:tcPr marT="91425" marB="91425" marR="91425" marL="91425" anchor="ctr"/>
                </a:tc>
              </a:tr>
              <a:tr h="350500">
                <a:tc>
                  <a:txBody>
                    <a:bodyPr/>
                    <a:lstStyle/>
                    <a:p>
                      <a:pPr indent="0" lvl="0" marL="0" rtl="0" algn="ctr">
                        <a:spcBef>
                          <a:spcPts val="0"/>
                        </a:spcBef>
                        <a:spcAft>
                          <a:spcPts val="0"/>
                        </a:spcAft>
                        <a:buNone/>
                      </a:pPr>
                      <a:r>
                        <a:rPr lang="it" sz="1100"/>
                        <a:t>E(Ns)</a:t>
                      </a:r>
                      <a:endParaRPr sz="1100"/>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0,192246</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1,756910</a:t>
                      </a:r>
                      <a:endParaRPr>
                        <a:solidFill>
                          <a:srgbClr val="0000FF"/>
                        </a:solidFill>
                      </a:endParaRPr>
                    </a:p>
                  </a:txBody>
                  <a:tcPr marT="91425" marB="91425" marR="91425" marL="91425" anchor="ctr"/>
                </a:tc>
                <a:tc>
                  <a:txBody>
                    <a:bodyPr/>
                    <a:lstStyle/>
                    <a:p>
                      <a:pPr indent="0" lvl="0" marL="0" rtl="0" algn="ctr">
                        <a:spcBef>
                          <a:spcPts val="0"/>
                        </a:spcBef>
                        <a:spcAft>
                          <a:spcPts val="0"/>
                        </a:spcAft>
                        <a:buNone/>
                      </a:pPr>
                      <a:r>
                        <a:rPr lang="it" sz="1000">
                          <a:solidFill>
                            <a:srgbClr val="0000FF"/>
                          </a:solidFill>
                        </a:rPr>
                        <a:t>8,48551804</a:t>
                      </a:r>
                      <a:endParaRPr>
                        <a:solidFill>
                          <a:srgbClr val="0000FF"/>
                        </a:solidFill>
                      </a:endParaRPr>
                    </a:p>
                  </a:txBody>
                  <a:tcPr marT="91425" marB="91425" marR="91425" marL="914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Next Event Simulation</a:t>
            </a:r>
            <a:endParaRPr/>
          </a:p>
        </p:txBody>
      </p:sp>
      <p:sp>
        <p:nvSpPr>
          <p:cNvPr id="239" name="Google Shape;239;p28"/>
          <p:cNvSpPr txBox="1"/>
          <p:nvPr>
            <p:ph idx="1" type="body"/>
          </p:nvPr>
        </p:nvSpPr>
        <p:spPr>
          <a:xfrm>
            <a:off x="311700" y="1152475"/>
            <a:ext cx="4071300" cy="18633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Eventi Sistema Fog: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Arrivo di una richiesta ad un nodo 𝑓𝑜𝑔</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Completamento della richiesta da parte del 𝑓𝑜𝑔 e uscita dal sistema</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Completamento della richiesta da parte del 𝑓𝑜𝑔 ed ingresso nel </a:t>
            </a:r>
            <a:r>
              <a:rPr lang="it">
                <a:solidFill>
                  <a:srgbClr val="000000"/>
                </a:solidFill>
                <a:latin typeface="Arial"/>
                <a:ea typeface="Arial"/>
                <a:cs typeface="Arial"/>
                <a:sym typeface="Arial"/>
              </a:rPr>
              <a:t>𝑐𝑙𝑜𝑢𝑑</a:t>
            </a:r>
            <a:endParaRPr>
              <a:solidFill>
                <a:srgbClr val="000000"/>
              </a:solidFill>
              <a:latin typeface="Arial"/>
              <a:ea typeface="Arial"/>
              <a:cs typeface="Arial"/>
              <a:sym typeface="Arial"/>
            </a:endParaRPr>
          </a:p>
        </p:txBody>
      </p:sp>
      <p:sp>
        <p:nvSpPr>
          <p:cNvPr id="240" name="Google Shape;240;p28"/>
          <p:cNvSpPr txBox="1"/>
          <p:nvPr>
            <p:ph idx="1" type="body"/>
          </p:nvPr>
        </p:nvSpPr>
        <p:spPr>
          <a:xfrm>
            <a:off x="4807500" y="1152475"/>
            <a:ext cx="4071300" cy="1863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Eventi Sistema Cloud: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Arrivo di una richiesta al 𝑐𝑙𝑜𝑢𝑑</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Completamento della richiesta da parte del 𝑐𝑙𝑜𝑢𝑑 e uscita dal sistema</a:t>
            </a:r>
            <a:endParaRPr>
              <a:solidFill>
                <a:srgbClr val="000000"/>
              </a:solidFill>
              <a:latin typeface="Arial"/>
              <a:ea typeface="Arial"/>
              <a:cs typeface="Arial"/>
              <a:sym typeface="Arial"/>
            </a:endParaRPr>
          </a:p>
          <a:p>
            <a:pPr indent="0" lvl="0" marL="914400" rtl="0" algn="l">
              <a:spcBef>
                <a:spcPts val="1200"/>
              </a:spcBef>
              <a:spcAft>
                <a:spcPts val="1200"/>
              </a:spcAft>
              <a:buNone/>
            </a:pPr>
            <a:r>
              <a:t/>
            </a:r>
            <a:endParaRPr>
              <a:solidFill>
                <a:srgbClr val="000000"/>
              </a:solidFill>
              <a:latin typeface="Arial"/>
              <a:ea typeface="Arial"/>
              <a:cs typeface="Arial"/>
              <a:sym typeface="Arial"/>
            </a:endParaRPr>
          </a:p>
        </p:txBody>
      </p:sp>
      <p:sp>
        <p:nvSpPr>
          <p:cNvPr id="241" name="Google Shape;241;p28"/>
          <p:cNvSpPr txBox="1"/>
          <p:nvPr>
            <p:ph idx="1" type="body"/>
          </p:nvPr>
        </p:nvSpPr>
        <p:spPr>
          <a:xfrm>
            <a:off x="311700" y="2905075"/>
            <a:ext cx="4071300" cy="186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it" sz="1400">
                <a:solidFill>
                  <a:srgbClr val="000000"/>
                </a:solidFill>
                <a:latin typeface="Arial"/>
                <a:ea typeface="Arial"/>
                <a:cs typeface="Arial"/>
                <a:sym typeface="Arial"/>
              </a:rPr>
              <a:t>Clock di sistema:</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struttura dati globale che memorizza in ogni momento l’istante dell’evento corrente e quello del successivo</a:t>
            </a:r>
            <a:endParaRPr>
              <a:solidFill>
                <a:srgbClr val="000000"/>
              </a:solidFill>
              <a:latin typeface="Arial"/>
              <a:ea typeface="Arial"/>
              <a:cs typeface="Arial"/>
              <a:sym typeface="Arial"/>
            </a:endParaRPr>
          </a:p>
          <a:p>
            <a:pPr indent="0" lvl="0" marL="914400" rtl="0" algn="l">
              <a:spcBef>
                <a:spcPts val="1200"/>
              </a:spcBef>
              <a:spcAft>
                <a:spcPts val="1200"/>
              </a:spcAft>
              <a:buNone/>
            </a:pPr>
            <a:r>
              <a:t/>
            </a:r>
            <a:endParaRPr>
              <a:solidFill>
                <a:srgbClr val="000000"/>
              </a:solidFill>
              <a:latin typeface="Arial"/>
              <a:ea typeface="Arial"/>
              <a:cs typeface="Arial"/>
              <a:sym typeface="Arial"/>
            </a:endParaRPr>
          </a:p>
        </p:txBody>
      </p:sp>
      <p:sp>
        <p:nvSpPr>
          <p:cNvPr id="242" name="Google Shape;242;p28"/>
          <p:cNvSpPr txBox="1"/>
          <p:nvPr>
            <p:ph idx="1" type="body"/>
          </p:nvPr>
        </p:nvSpPr>
        <p:spPr>
          <a:xfrm>
            <a:off x="4731300" y="2905075"/>
            <a:ext cx="4071300" cy="186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it" sz="1400">
                <a:solidFill>
                  <a:srgbClr val="000000"/>
                </a:solidFill>
                <a:latin typeface="Arial"/>
                <a:ea typeface="Arial"/>
                <a:cs typeface="Arial"/>
                <a:sym typeface="Arial"/>
              </a:rPr>
              <a:t>Stato del </a:t>
            </a:r>
            <a:r>
              <a:rPr lang="it" sz="1400">
                <a:solidFill>
                  <a:srgbClr val="000000"/>
                </a:solidFill>
                <a:latin typeface="Arial"/>
                <a:ea typeface="Arial"/>
                <a:cs typeface="Arial"/>
                <a:sym typeface="Arial"/>
              </a:rPr>
              <a:t>sistema:</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numero di job nei singoli centri </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stato di occupazione dei centri</a:t>
            </a:r>
            <a:endParaRPr>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Next Event Simulation: Gestione Eventi</a:t>
            </a:r>
            <a:endParaRPr/>
          </a:p>
        </p:txBody>
      </p:sp>
      <p:sp>
        <p:nvSpPr>
          <p:cNvPr id="248" name="Google Shape;248;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a:bodyPr>
          <a:lstStyle/>
          <a:p>
            <a:pPr indent="-304165" lvl="0" marL="457200" rtl="0" algn="l">
              <a:spcBef>
                <a:spcPts val="0"/>
              </a:spcBef>
              <a:spcAft>
                <a:spcPts val="0"/>
              </a:spcAft>
              <a:buClr>
                <a:srgbClr val="000000"/>
              </a:buClr>
              <a:buSzPct val="100000"/>
              <a:buFont typeface="Arial"/>
              <a:buChar char="-"/>
            </a:pPr>
            <a:r>
              <a:rPr lang="it" sz="1400">
                <a:solidFill>
                  <a:srgbClr val="000000"/>
                </a:solidFill>
                <a:latin typeface="Arial"/>
                <a:ea typeface="Arial"/>
                <a:cs typeface="Arial"/>
                <a:sym typeface="Arial"/>
              </a:rPr>
              <a:t>E</a:t>
            </a:r>
            <a:r>
              <a:rPr lang="it" sz="1400">
                <a:solidFill>
                  <a:srgbClr val="000000"/>
                </a:solidFill>
                <a:latin typeface="Arial"/>
                <a:ea typeface="Arial"/>
                <a:cs typeface="Arial"/>
                <a:sym typeface="Arial"/>
              </a:rPr>
              <a:t>venti gestiti tramite lista aggiornata opportunamente ad ogni evento</a:t>
            </a:r>
            <a:endParaRPr sz="1400">
              <a:solidFill>
                <a:srgbClr val="000000"/>
              </a:solidFill>
              <a:latin typeface="Arial"/>
              <a:ea typeface="Arial"/>
              <a:cs typeface="Arial"/>
              <a:sym typeface="Arial"/>
            </a:endParaRPr>
          </a:p>
          <a:p>
            <a:pPr indent="-304165" lvl="0" marL="457200" rtl="0" algn="l">
              <a:spcBef>
                <a:spcPts val="0"/>
              </a:spcBef>
              <a:spcAft>
                <a:spcPts val="0"/>
              </a:spcAft>
              <a:buClr>
                <a:srgbClr val="000000"/>
              </a:buClr>
              <a:buSzPct val="100000"/>
              <a:buFont typeface="Arial"/>
              <a:buChar char="-"/>
            </a:pPr>
            <a:r>
              <a:rPr lang="it" sz="1400">
                <a:solidFill>
                  <a:srgbClr val="000000"/>
                </a:solidFill>
                <a:latin typeface="Arial"/>
                <a:ea typeface="Arial"/>
                <a:cs typeface="Arial"/>
                <a:sym typeface="Arial"/>
              </a:rPr>
              <a:t>E</a:t>
            </a:r>
            <a:r>
              <a:rPr lang="it" sz="1400">
                <a:solidFill>
                  <a:srgbClr val="000000"/>
                </a:solidFill>
                <a:latin typeface="Arial"/>
                <a:ea typeface="Arial"/>
                <a:cs typeface="Arial"/>
                <a:sym typeface="Arial"/>
              </a:rPr>
              <a:t>vento di arrivo: la richiesta viene smistata in modo uniforme al nodo fog i-esimo di destinazione: </a:t>
            </a:r>
            <a:endParaRPr sz="1400">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nodo fog i-esimo vuoto, allora richiesta in servizio e generazione del completamento</a:t>
            </a:r>
            <a:endParaRPr>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nodo fog i-esimo non vuoto, richiesta posta in attesa</a:t>
            </a:r>
            <a:endParaRPr>
              <a:solidFill>
                <a:srgbClr val="000000"/>
              </a:solidFill>
              <a:latin typeface="Arial"/>
              <a:ea typeface="Arial"/>
              <a:cs typeface="Arial"/>
              <a:sym typeface="Arial"/>
            </a:endParaRPr>
          </a:p>
          <a:p>
            <a:pPr indent="-304165" lvl="0" marL="457200" rtl="0" algn="l">
              <a:spcBef>
                <a:spcPts val="0"/>
              </a:spcBef>
              <a:spcAft>
                <a:spcPts val="0"/>
              </a:spcAft>
              <a:buClr>
                <a:srgbClr val="000000"/>
              </a:buClr>
              <a:buSzPct val="100000"/>
              <a:buFont typeface="Arial"/>
              <a:buChar char="-"/>
            </a:pPr>
            <a:r>
              <a:rPr lang="it" sz="1400">
                <a:solidFill>
                  <a:srgbClr val="000000"/>
                </a:solidFill>
                <a:latin typeface="Arial"/>
                <a:ea typeface="Arial"/>
                <a:cs typeface="Arial"/>
                <a:sym typeface="Arial"/>
              </a:rPr>
              <a:t>Evento di completamento fog: con probabilità P la richiesta viene inviata al cloud, altrimenti esce dal sistema. </a:t>
            </a:r>
            <a:endParaRPr sz="1400">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coda fog i-esimo non è vuota, una richiesta viene posta in servizio e si genera il suo completamento</a:t>
            </a:r>
            <a:endParaRPr>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28571"/>
              <a:buFont typeface="Arial"/>
              <a:buChar char="-"/>
            </a:pPr>
            <a:r>
              <a:rPr lang="it" sz="1400">
                <a:solidFill>
                  <a:srgbClr val="000000"/>
                </a:solidFill>
                <a:latin typeface="Arial"/>
                <a:ea typeface="Arial"/>
                <a:cs typeface="Arial"/>
                <a:sym typeface="Arial"/>
              </a:rPr>
              <a:t>Evento di arrivo al cloud: </a:t>
            </a:r>
            <a:endParaRPr sz="1400">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cloud occupato, richiesta posta in attesa</a:t>
            </a:r>
            <a:endParaRPr>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cloud non occupato, richiesta posta in servizio e generazione del completamento</a:t>
            </a:r>
            <a:endParaRPr>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28571"/>
              <a:buFont typeface="Arial"/>
              <a:buChar char="-"/>
            </a:pPr>
            <a:r>
              <a:rPr lang="it" sz="1400">
                <a:solidFill>
                  <a:srgbClr val="000000"/>
                </a:solidFill>
                <a:latin typeface="Arial"/>
                <a:ea typeface="Arial"/>
                <a:cs typeface="Arial"/>
                <a:sym typeface="Arial"/>
              </a:rPr>
              <a:t>Evento di completamento del cloud:</a:t>
            </a:r>
            <a:endParaRPr sz="1400">
              <a:solidFill>
                <a:srgbClr val="000000"/>
              </a:solidFill>
              <a:latin typeface="Arial"/>
              <a:ea typeface="Arial"/>
              <a:cs typeface="Arial"/>
              <a:sym typeface="Arial"/>
            </a:endParaRPr>
          </a:p>
          <a:p>
            <a:pPr indent="-304165"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se la coda del cloud è non vuota, una richiesta viene posta in servizio e si genera il suo completamento</a:t>
            </a:r>
            <a:endParaRPr>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28571"/>
              <a:buFont typeface="Arial"/>
              <a:buChar char="-"/>
            </a:pPr>
            <a:r>
              <a:rPr lang="it" sz="1400">
                <a:solidFill>
                  <a:srgbClr val="000000"/>
                </a:solidFill>
                <a:latin typeface="Arial"/>
                <a:ea typeface="Arial"/>
                <a:cs typeface="Arial"/>
                <a:sym typeface="Arial"/>
              </a:rPr>
              <a:t>Ad ogni evento si aggiorna il clock</a:t>
            </a:r>
            <a:endParaRPr sz="14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28571"/>
              <a:buFont typeface="Arial"/>
              <a:buChar char="-"/>
            </a:pPr>
            <a:r>
              <a:rPr lang="it" sz="1400">
                <a:solidFill>
                  <a:srgbClr val="000000"/>
                </a:solidFill>
                <a:latin typeface="Arial"/>
                <a:ea typeface="Arial"/>
                <a:cs typeface="Arial"/>
                <a:sym typeface="Arial"/>
              </a:rPr>
              <a:t>Ad ogni evento viene aggiornato lo stato del sistema</a:t>
            </a:r>
            <a:endParaRPr>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Verifica</a:t>
            </a:r>
            <a:endParaRPr/>
          </a:p>
        </p:txBody>
      </p:sp>
      <p:sp>
        <p:nvSpPr>
          <p:cNvPr id="254" name="Google Shape;254;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it">
                <a:solidFill>
                  <a:srgbClr val="000000"/>
                </a:solidFill>
                <a:latin typeface="Arial"/>
                <a:ea typeface="Arial"/>
                <a:cs typeface="Arial"/>
                <a:sym typeface="Arial"/>
              </a:rPr>
              <a:t>Abbiamo controllato la correttezza del modello costruito tramite la funzionalità di debug resa disponibile dall’ambiente di sviluppo</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clock sempre monotono e non decrescente</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gestione della lista degli eventi</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a:solidFill>
                  <a:srgbClr val="000000"/>
                </a:solidFill>
                <a:latin typeface="Arial"/>
                <a:ea typeface="Arial"/>
                <a:cs typeface="Arial"/>
                <a:sym typeface="Arial"/>
              </a:rPr>
              <a:t>gestione delle code e i relativi tempi in coda</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it">
                <a:solidFill>
                  <a:srgbClr val="000000"/>
                </a:solidFill>
                <a:latin typeface="Arial"/>
                <a:ea typeface="Arial"/>
                <a:cs typeface="Arial"/>
                <a:sym typeface="Arial"/>
              </a:rPr>
              <a:t>Infine, abbiamo verificato la correttezza della probabilità di routing al variare del numero di nodi fog</a:t>
            </a:r>
            <a:endParaRPr>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Analisi Statistiche</a:t>
            </a:r>
            <a:endParaRPr/>
          </a:p>
        </p:txBody>
      </p:sp>
      <p:sp>
        <p:nvSpPr>
          <p:cNvPr id="260" name="Google Shape;260;p31"/>
          <p:cNvSpPr txBox="1"/>
          <p:nvPr>
            <p:ph idx="1" type="body"/>
          </p:nvPr>
        </p:nvSpPr>
        <p:spPr>
          <a:xfrm>
            <a:off x="131875" y="1152475"/>
            <a:ext cx="5385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000000"/>
              </a:buClr>
              <a:buSzPts val="1400"/>
              <a:buChar char="-"/>
            </a:pPr>
            <a:r>
              <a:rPr lang="it" sz="1400">
                <a:solidFill>
                  <a:srgbClr val="000000"/>
                </a:solidFill>
                <a:latin typeface="Arial"/>
                <a:ea typeface="Arial"/>
                <a:cs typeface="Arial"/>
                <a:sym typeface="Arial"/>
              </a:rPr>
              <a:t>Utilizzo dell’algoritmo One-Pass di Welford (programma usv.c)</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it" sz="1400">
                <a:solidFill>
                  <a:srgbClr val="000000"/>
                </a:solidFill>
                <a:latin typeface="Arial"/>
                <a:ea typeface="Arial"/>
                <a:cs typeface="Arial"/>
                <a:sym typeface="Arial"/>
              </a:rPr>
              <a:t>Studio del sistema nel transitorio e nello stazionario</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it" sz="1400">
                <a:solidFill>
                  <a:srgbClr val="000000"/>
                </a:solidFill>
                <a:latin typeface="Arial"/>
                <a:ea typeface="Arial"/>
                <a:cs typeface="Arial"/>
                <a:sym typeface="Arial"/>
              </a:rPr>
              <a:t>Metriche studiate per il sistema FIFO e SJF</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it" sz="1400">
                <a:solidFill>
                  <a:srgbClr val="000000"/>
                </a:solidFill>
                <a:latin typeface="Arial"/>
                <a:ea typeface="Arial"/>
                <a:cs typeface="Arial"/>
                <a:sym typeface="Arial"/>
              </a:rPr>
              <a:t>Livello di confidenza 95%</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Char char="-"/>
            </a:pPr>
            <a:r>
              <a:rPr lang="it" sz="1400">
                <a:solidFill>
                  <a:srgbClr val="000000"/>
                </a:solidFill>
                <a:latin typeface="Arial"/>
                <a:ea typeface="Arial"/>
                <a:cs typeface="Arial"/>
                <a:sym typeface="Arial"/>
              </a:rPr>
              <a:t>Metriche considerate: </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Char char="-"/>
            </a:pPr>
            <a:r>
              <a:rPr lang="it">
                <a:solidFill>
                  <a:srgbClr val="000000"/>
                </a:solidFill>
                <a:latin typeface="Arial"/>
                <a:ea typeface="Arial"/>
                <a:cs typeface="Arial"/>
                <a:sym typeface="Arial"/>
              </a:rPr>
              <a:t>Tempo medio di servizio per un nodo fog e per il cloud</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Char char="-"/>
            </a:pPr>
            <a:r>
              <a:rPr lang="it">
                <a:solidFill>
                  <a:srgbClr val="000000"/>
                </a:solidFill>
                <a:latin typeface="Arial"/>
                <a:ea typeface="Arial"/>
                <a:cs typeface="Arial"/>
                <a:sym typeface="Arial"/>
              </a:rPr>
              <a:t>Tempo medio di attesa per un nodo fog e per il cloud</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Char char="-"/>
            </a:pPr>
            <a:r>
              <a:rPr lang="it">
                <a:solidFill>
                  <a:srgbClr val="000000"/>
                </a:solidFill>
                <a:latin typeface="Arial"/>
                <a:ea typeface="Arial"/>
                <a:cs typeface="Arial"/>
                <a:sym typeface="Arial"/>
              </a:rPr>
              <a:t>Popolazione media in coda per un nodo fog e per il cloud</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Char char="-"/>
            </a:pPr>
            <a:r>
              <a:rPr lang="it">
                <a:solidFill>
                  <a:srgbClr val="000000"/>
                </a:solidFill>
                <a:latin typeface="Arial"/>
                <a:ea typeface="Arial"/>
                <a:cs typeface="Arial"/>
                <a:sym typeface="Arial"/>
              </a:rPr>
              <a:t>Tempo di risposta medio per un nodo fog, per il cloud e per il sistema</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Char char="-"/>
            </a:pPr>
            <a:r>
              <a:rPr lang="it">
                <a:solidFill>
                  <a:srgbClr val="000000"/>
                </a:solidFill>
                <a:latin typeface="Arial"/>
                <a:ea typeface="Arial"/>
                <a:cs typeface="Arial"/>
                <a:sym typeface="Arial"/>
              </a:rPr>
              <a:t>Throughput medio per un nodo fog, per il cloud e per il sistema</a:t>
            </a:r>
            <a:endParaRPr>
              <a:solidFill>
                <a:srgbClr val="000000"/>
              </a:solidFill>
              <a:latin typeface="Arial"/>
              <a:ea typeface="Arial"/>
              <a:cs typeface="Arial"/>
              <a:sym typeface="Arial"/>
            </a:endParaRPr>
          </a:p>
        </p:txBody>
      </p:sp>
      <p:pic>
        <p:nvPicPr>
          <p:cNvPr id="261" name="Google Shape;261;p31"/>
          <p:cNvPicPr preferRelativeResize="0"/>
          <p:nvPr/>
        </p:nvPicPr>
        <p:blipFill>
          <a:blip r:embed="rId3">
            <a:alphaModFix/>
          </a:blip>
          <a:stretch>
            <a:fillRect/>
          </a:stretch>
        </p:blipFill>
        <p:spPr>
          <a:xfrm>
            <a:off x="5622577" y="1648302"/>
            <a:ext cx="2968700" cy="215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Introduzione al problema: Caso di Studio </a:t>
            </a:r>
            <a:endParaRPr/>
          </a:p>
        </p:txBody>
      </p:sp>
      <p:sp>
        <p:nvSpPr>
          <p:cNvPr id="74" name="Google Shape;74;p14"/>
          <p:cNvSpPr txBox="1"/>
          <p:nvPr>
            <p:ph idx="1" type="body"/>
          </p:nvPr>
        </p:nvSpPr>
        <p:spPr>
          <a:xfrm>
            <a:off x="311700" y="1685875"/>
            <a:ext cx="4260300" cy="25434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Clr>
                <a:srgbClr val="000000"/>
              </a:buClr>
              <a:buSzPct val="100000"/>
              <a:buFont typeface="Arial"/>
              <a:buChar char="-"/>
            </a:pPr>
            <a:r>
              <a:rPr lang="it" sz="1400">
                <a:solidFill>
                  <a:srgbClr val="000000"/>
                </a:solidFill>
                <a:latin typeface="Arial"/>
                <a:ea typeface="Arial"/>
                <a:cs typeface="Arial"/>
                <a:sym typeface="Arial"/>
              </a:rPr>
              <a:t>Architettura Fog Computing</a:t>
            </a:r>
            <a:endParaRPr sz="1400">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nodi Fog ai confini della rete</a:t>
            </a:r>
            <a:endParaRPr>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tempi di risposta medi dei nodi fog brevi</a:t>
            </a:r>
            <a:endParaRPr>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nodi Fog comunicano con Cloud</a:t>
            </a:r>
            <a:endParaRPr>
              <a:solidFill>
                <a:srgbClr val="000000"/>
              </a:solidFill>
              <a:latin typeface="Arial"/>
              <a:ea typeface="Arial"/>
              <a:cs typeface="Arial"/>
              <a:sym typeface="Arial"/>
            </a:endParaRPr>
          </a:p>
          <a:p>
            <a:pPr indent="-310832" lvl="0" marL="457200" rtl="0" algn="l">
              <a:spcBef>
                <a:spcPts val="0"/>
              </a:spcBef>
              <a:spcAft>
                <a:spcPts val="0"/>
              </a:spcAft>
              <a:buClr>
                <a:srgbClr val="000000"/>
              </a:buClr>
              <a:buSzPct val="100000"/>
              <a:buFont typeface="Arial"/>
              <a:buChar char="-"/>
            </a:pPr>
            <a:r>
              <a:rPr lang="it" sz="1400">
                <a:solidFill>
                  <a:srgbClr val="000000"/>
                </a:solidFill>
                <a:latin typeface="Arial"/>
                <a:ea typeface="Arial"/>
                <a:cs typeface="Arial"/>
                <a:sym typeface="Arial"/>
              </a:rPr>
              <a:t>Smart Parking:</a:t>
            </a:r>
            <a:endParaRPr sz="1400">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N nodi Fog = N insiemi posti auto</a:t>
            </a:r>
            <a:endParaRPr>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1 server Cloud</a:t>
            </a:r>
            <a:endParaRPr>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parcheggi con sensori che segnalano l’occupazione</a:t>
            </a:r>
            <a:endParaRPr>
              <a:solidFill>
                <a:srgbClr val="000000"/>
              </a:solidFill>
              <a:latin typeface="Arial"/>
              <a:ea typeface="Arial"/>
              <a:cs typeface="Arial"/>
              <a:sym typeface="Arial"/>
            </a:endParaRPr>
          </a:p>
          <a:p>
            <a:pPr indent="-310832" lvl="1" marL="9144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utente richiede disponibilità di parcheggio</a:t>
            </a:r>
            <a:endParaRPr>
              <a:solidFill>
                <a:srgbClr val="000000"/>
              </a:solidFill>
              <a:latin typeface="Arial"/>
              <a:ea typeface="Arial"/>
              <a:cs typeface="Arial"/>
              <a:sym typeface="Arial"/>
            </a:endParaRPr>
          </a:p>
          <a:p>
            <a:pPr indent="-310832" lvl="2" marL="1371600" rtl="0" algn="l">
              <a:spcBef>
                <a:spcPts val="0"/>
              </a:spcBef>
              <a:spcAft>
                <a:spcPts val="0"/>
              </a:spcAft>
              <a:buClr>
                <a:srgbClr val="000000"/>
              </a:buClr>
              <a:buSzPct val="100000"/>
              <a:buFont typeface="Arial"/>
              <a:buChar char="-"/>
            </a:pPr>
            <a:r>
              <a:rPr lang="it">
                <a:solidFill>
                  <a:srgbClr val="000000"/>
                </a:solidFill>
                <a:latin typeface="Arial"/>
                <a:ea typeface="Arial"/>
                <a:cs typeface="Arial"/>
                <a:sym typeface="Arial"/>
              </a:rPr>
              <a:t>diversi tipi di richieste</a:t>
            </a:r>
            <a:endParaRPr>
              <a:solidFill>
                <a:srgbClr val="000000"/>
              </a:solidFill>
              <a:latin typeface="Arial"/>
              <a:ea typeface="Arial"/>
              <a:cs typeface="Arial"/>
              <a:sym typeface="Arial"/>
            </a:endParaRPr>
          </a:p>
        </p:txBody>
      </p:sp>
      <p:pic>
        <p:nvPicPr>
          <p:cNvPr id="75" name="Google Shape;75;p14"/>
          <p:cNvPicPr preferRelativeResize="0"/>
          <p:nvPr/>
        </p:nvPicPr>
        <p:blipFill rotWithShape="1">
          <a:blip r:embed="rId3">
            <a:alphaModFix/>
          </a:blip>
          <a:srcRect b="0" l="0" r="0" t="28530"/>
          <a:stretch/>
        </p:blipFill>
        <p:spPr>
          <a:xfrm>
            <a:off x="4809400" y="1491988"/>
            <a:ext cx="3830225" cy="2737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a:t>
            </a:r>
            <a:endParaRPr/>
          </a:p>
        </p:txBody>
      </p:sp>
      <p:sp>
        <p:nvSpPr>
          <p:cNvPr id="267" name="Google Shape;267;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marR="0" rtl="0" algn="l">
              <a:lnSpc>
                <a:spcPct val="115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20 run con tempo di simulazione crescente (in secondi)</a:t>
            </a:r>
            <a:endParaRPr sz="1400">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100 repliche ogni run</a:t>
            </a:r>
            <a:endParaRPr sz="1400">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ogni replica con seed diverso per assicurare indipendenza tra repliche</a:t>
            </a:r>
            <a:endParaRPr sz="1400">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configurazione sistema con 35 nodi fog</a:t>
            </a:r>
            <a:endParaRPr sz="1400">
              <a:solidFill>
                <a:srgbClr val="000000"/>
              </a:solidFill>
              <a:latin typeface="Arial"/>
              <a:ea typeface="Arial"/>
              <a:cs typeface="Arial"/>
              <a:sym typeface="Arial"/>
            </a:endParaRPr>
          </a:p>
          <a:p>
            <a:pPr indent="0" lvl="0" marL="457200" marR="0" rtl="0" algn="l">
              <a:lnSpc>
                <a:spcPct val="115000"/>
              </a:lnSpc>
              <a:spcBef>
                <a:spcPts val="1200"/>
              </a:spcBef>
              <a:spcAft>
                <a:spcPts val="0"/>
              </a:spcAft>
              <a:buNone/>
            </a:pPr>
            <a:r>
              <a:rPr lang="it" sz="1400">
                <a:solidFill>
                  <a:srgbClr val="000000"/>
                </a:solidFill>
                <a:latin typeface="Arial"/>
                <a:ea typeface="Arial"/>
                <a:cs typeface="Arial"/>
                <a:sym typeface="Arial"/>
              </a:rPr>
              <a:t>Tempi di simulazione (secondi) : </a:t>
            </a:r>
            <a:endParaRPr sz="1400">
              <a:solidFill>
                <a:srgbClr val="000000"/>
              </a:solidFill>
              <a:latin typeface="Arial"/>
              <a:ea typeface="Arial"/>
              <a:cs typeface="Arial"/>
              <a:sym typeface="Arial"/>
            </a:endParaRPr>
          </a:p>
          <a:p>
            <a:pPr indent="0" lvl="0" marL="457200" marR="0" rtl="0" algn="l">
              <a:lnSpc>
                <a:spcPct val="115000"/>
              </a:lnSpc>
              <a:spcBef>
                <a:spcPts val="1200"/>
              </a:spcBef>
              <a:spcAft>
                <a:spcPts val="0"/>
              </a:spcAft>
              <a:buNone/>
            </a:pPr>
            <a:r>
              <a:rPr lang="it" sz="1400">
                <a:solidFill>
                  <a:srgbClr val="000000"/>
                </a:solidFill>
                <a:latin typeface="Arial"/>
                <a:ea typeface="Arial"/>
                <a:cs typeface="Arial"/>
                <a:sym typeface="Arial"/>
              </a:rPr>
              <a:t>{ 300, 500, 800, 1000, 2000, 4000, 5000, 6000, 8000, 10000,15000, 20000, 25000, 30000, 35000, 40000, 50000, 60000, 80000, 100000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 Tempo medio di Servizio</a:t>
            </a:r>
            <a:endParaRPr/>
          </a:p>
        </p:txBody>
      </p:sp>
      <p:pic>
        <p:nvPicPr>
          <p:cNvPr id="273" name="Google Shape;273;p33"/>
          <p:cNvPicPr preferRelativeResize="0"/>
          <p:nvPr/>
        </p:nvPicPr>
        <p:blipFill rotWithShape="1">
          <a:blip r:embed="rId3">
            <a:alphaModFix/>
          </a:blip>
          <a:srcRect b="4767" l="9203" r="8478" t="3193"/>
          <a:stretch/>
        </p:blipFill>
        <p:spPr>
          <a:xfrm>
            <a:off x="214925" y="1174600"/>
            <a:ext cx="4357074" cy="2376591"/>
          </a:xfrm>
          <a:prstGeom prst="rect">
            <a:avLst/>
          </a:prstGeom>
          <a:noFill/>
          <a:ln>
            <a:noFill/>
          </a:ln>
        </p:spPr>
      </p:pic>
      <p:pic>
        <p:nvPicPr>
          <p:cNvPr id="274" name="Google Shape;274;p33"/>
          <p:cNvPicPr preferRelativeResize="0"/>
          <p:nvPr/>
        </p:nvPicPr>
        <p:blipFill rotWithShape="1">
          <a:blip r:embed="rId4">
            <a:alphaModFix/>
          </a:blip>
          <a:srcRect b="4552" l="8546" r="7412" t="9559"/>
          <a:stretch/>
        </p:blipFill>
        <p:spPr>
          <a:xfrm>
            <a:off x="4572000" y="2609235"/>
            <a:ext cx="4417900" cy="2202714"/>
          </a:xfrm>
          <a:prstGeom prst="rect">
            <a:avLst/>
          </a:prstGeom>
          <a:noFill/>
          <a:ln>
            <a:noFill/>
          </a:ln>
        </p:spPr>
      </p:pic>
      <p:sp>
        <p:nvSpPr>
          <p:cNvPr id="275" name="Google Shape;275;p33"/>
          <p:cNvSpPr/>
          <p:nvPr/>
        </p:nvSpPr>
        <p:spPr>
          <a:xfrm>
            <a:off x="1997225" y="117460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nodo fog</a:t>
            </a:r>
            <a:endParaRPr sz="700"/>
          </a:p>
        </p:txBody>
      </p:sp>
      <p:sp>
        <p:nvSpPr>
          <p:cNvPr id="276" name="Google Shape;276;p33"/>
          <p:cNvSpPr/>
          <p:nvPr/>
        </p:nvSpPr>
        <p:spPr>
          <a:xfrm>
            <a:off x="6372950" y="2375875"/>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cloud</a:t>
            </a:r>
            <a:endParaRPr sz="700"/>
          </a:p>
        </p:txBody>
      </p:sp>
      <p:sp>
        <p:nvSpPr>
          <p:cNvPr id="277" name="Google Shape;277;p33"/>
          <p:cNvSpPr txBox="1"/>
          <p:nvPr/>
        </p:nvSpPr>
        <p:spPr>
          <a:xfrm>
            <a:off x="603875" y="3672150"/>
            <a:ext cx="360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All’aumentare del tempo di simulazione risulta una riduzione dell’intervallo di confidenza intorno al valore teorico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 Tabella Tempo medio di Servizio</a:t>
            </a:r>
            <a:endParaRPr/>
          </a:p>
        </p:txBody>
      </p:sp>
      <p:pic>
        <p:nvPicPr>
          <p:cNvPr id="283" name="Google Shape;283;p34"/>
          <p:cNvPicPr preferRelativeResize="0"/>
          <p:nvPr/>
        </p:nvPicPr>
        <p:blipFill>
          <a:blip r:embed="rId3">
            <a:alphaModFix/>
          </a:blip>
          <a:stretch>
            <a:fillRect/>
          </a:stretch>
        </p:blipFill>
        <p:spPr>
          <a:xfrm>
            <a:off x="209250" y="1440498"/>
            <a:ext cx="4260300" cy="3030465"/>
          </a:xfrm>
          <a:prstGeom prst="rect">
            <a:avLst/>
          </a:prstGeom>
          <a:noFill/>
          <a:ln>
            <a:noFill/>
          </a:ln>
        </p:spPr>
      </p:pic>
      <p:pic>
        <p:nvPicPr>
          <p:cNvPr id="284" name="Google Shape;284;p34"/>
          <p:cNvPicPr preferRelativeResize="0"/>
          <p:nvPr/>
        </p:nvPicPr>
        <p:blipFill>
          <a:blip r:embed="rId4">
            <a:alphaModFix/>
          </a:blip>
          <a:stretch>
            <a:fillRect/>
          </a:stretch>
        </p:blipFill>
        <p:spPr>
          <a:xfrm>
            <a:off x="4621950" y="1421091"/>
            <a:ext cx="4260299" cy="3069296"/>
          </a:xfrm>
          <a:prstGeom prst="rect">
            <a:avLst/>
          </a:prstGeom>
          <a:noFill/>
          <a:ln>
            <a:noFill/>
          </a:ln>
        </p:spPr>
      </p:pic>
      <p:sp>
        <p:nvSpPr>
          <p:cNvPr id="285" name="Google Shape;285;p34"/>
          <p:cNvSpPr txBox="1"/>
          <p:nvPr/>
        </p:nvSpPr>
        <p:spPr>
          <a:xfrm>
            <a:off x="655725" y="109800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FIFO</a:t>
            </a:r>
            <a:endParaRPr b="1"/>
          </a:p>
        </p:txBody>
      </p:sp>
      <p:sp>
        <p:nvSpPr>
          <p:cNvPr id="286" name="Google Shape;286;p34"/>
          <p:cNvSpPr txBox="1"/>
          <p:nvPr/>
        </p:nvSpPr>
        <p:spPr>
          <a:xfrm>
            <a:off x="4846725" y="109800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SJF</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565"/>
              <a:buFont typeface="Arial"/>
              <a:buNone/>
            </a:pPr>
            <a:r>
              <a:rPr lang="it"/>
              <a:t>Finite Horizon: </a:t>
            </a:r>
            <a:r>
              <a:rPr lang="it" sz="3377"/>
              <a:t>Tempo medio di Risposta Cloud FIFO vs SJF</a:t>
            </a:r>
            <a:endParaRPr sz="3377"/>
          </a:p>
        </p:txBody>
      </p:sp>
      <p:pic>
        <p:nvPicPr>
          <p:cNvPr id="292" name="Google Shape;292;p35"/>
          <p:cNvPicPr preferRelativeResize="0"/>
          <p:nvPr/>
        </p:nvPicPr>
        <p:blipFill rotWithShape="1">
          <a:blip r:embed="rId3">
            <a:alphaModFix/>
          </a:blip>
          <a:srcRect b="4168" l="9856" r="8815" t="3818"/>
          <a:stretch/>
        </p:blipFill>
        <p:spPr>
          <a:xfrm>
            <a:off x="311700" y="1152425"/>
            <a:ext cx="4260300" cy="2351349"/>
          </a:xfrm>
          <a:prstGeom prst="rect">
            <a:avLst/>
          </a:prstGeom>
          <a:noFill/>
          <a:ln>
            <a:noFill/>
          </a:ln>
        </p:spPr>
      </p:pic>
      <p:pic>
        <p:nvPicPr>
          <p:cNvPr id="293" name="Google Shape;293;p35"/>
          <p:cNvPicPr preferRelativeResize="0"/>
          <p:nvPr/>
        </p:nvPicPr>
        <p:blipFill rotWithShape="1">
          <a:blip r:embed="rId4">
            <a:alphaModFix/>
          </a:blip>
          <a:srcRect b="4140" l="9212" r="8827" t="3846"/>
          <a:stretch/>
        </p:blipFill>
        <p:spPr>
          <a:xfrm>
            <a:off x="4572000" y="2448516"/>
            <a:ext cx="4363076" cy="2389684"/>
          </a:xfrm>
          <a:prstGeom prst="rect">
            <a:avLst/>
          </a:prstGeom>
          <a:noFill/>
          <a:ln>
            <a:noFill/>
          </a:ln>
        </p:spPr>
      </p:pic>
      <p:sp>
        <p:nvSpPr>
          <p:cNvPr id="294" name="Google Shape;294;p35"/>
          <p:cNvSpPr/>
          <p:nvPr/>
        </p:nvSpPr>
        <p:spPr>
          <a:xfrm>
            <a:off x="2033850" y="1152425"/>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cloud FIFO</a:t>
            </a:r>
            <a:endParaRPr sz="700"/>
          </a:p>
        </p:txBody>
      </p:sp>
      <p:sp>
        <p:nvSpPr>
          <p:cNvPr id="295" name="Google Shape;295;p35"/>
          <p:cNvSpPr/>
          <p:nvPr/>
        </p:nvSpPr>
        <p:spPr>
          <a:xfrm>
            <a:off x="6345538" y="229965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cloud SJF</a:t>
            </a:r>
            <a:endParaRPr sz="700"/>
          </a:p>
        </p:txBody>
      </p:sp>
      <p:sp>
        <p:nvSpPr>
          <p:cNvPr id="296" name="Google Shape;296;p35"/>
          <p:cNvSpPr txBox="1"/>
          <p:nvPr/>
        </p:nvSpPr>
        <p:spPr>
          <a:xfrm>
            <a:off x="653400" y="3643400"/>
            <a:ext cx="39186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G</a:t>
            </a:r>
            <a:r>
              <a:rPr lang="it"/>
              <a:t>li intervalli di confidenza catturano quasi subito il valore teorico, nel caso SJF si può osservare come la variabilità dei tempi in coda minore abbia un impatto sul tempo medio di risposta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1528"/>
              <a:buFont typeface="Arial"/>
              <a:buNone/>
            </a:pPr>
            <a:r>
              <a:rPr lang="it"/>
              <a:t>Finite Horizon: </a:t>
            </a:r>
            <a:r>
              <a:rPr lang="it" sz="3488"/>
              <a:t>Tempo medio di Risposta Cloud FIFO vs SJF</a:t>
            </a:r>
            <a:endParaRPr sz="3488"/>
          </a:p>
        </p:txBody>
      </p:sp>
      <p:pic>
        <p:nvPicPr>
          <p:cNvPr id="302" name="Google Shape;302;p36"/>
          <p:cNvPicPr preferRelativeResize="0"/>
          <p:nvPr/>
        </p:nvPicPr>
        <p:blipFill rotWithShape="1">
          <a:blip r:embed="rId3">
            <a:alphaModFix/>
          </a:blip>
          <a:srcRect b="4075" l="8850" r="8817" t="3511"/>
          <a:stretch/>
        </p:blipFill>
        <p:spPr>
          <a:xfrm>
            <a:off x="311700" y="1152425"/>
            <a:ext cx="5999626" cy="3283376"/>
          </a:xfrm>
          <a:prstGeom prst="rect">
            <a:avLst/>
          </a:prstGeom>
          <a:noFill/>
          <a:ln>
            <a:noFill/>
          </a:ln>
        </p:spPr>
      </p:pic>
      <p:sp>
        <p:nvSpPr>
          <p:cNvPr id="303" name="Google Shape;303;p36"/>
          <p:cNvSpPr txBox="1"/>
          <p:nvPr/>
        </p:nvSpPr>
        <p:spPr>
          <a:xfrm>
            <a:off x="6668450" y="1839250"/>
            <a:ext cx="2195100" cy="23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In dettaglio si può osservare come la variabilità dei tempi in coda ha impatto sui tempi di risposta medi del nodo cloud. Prima di un tempo 2k secondi difficilmente si riesce a catturare il valore teorico. </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Finite Horizon: Tempo medio di Risposta Fog FIFO vs SJF</a:t>
            </a:r>
            <a:endParaRPr/>
          </a:p>
          <a:p>
            <a:pPr indent="0" lvl="0" marL="0" rtl="0" algn="l">
              <a:spcBef>
                <a:spcPts val="0"/>
              </a:spcBef>
              <a:spcAft>
                <a:spcPts val="0"/>
              </a:spcAft>
              <a:buNone/>
            </a:pPr>
            <a:r>
              <a:t/>
            </a:r>
            <a:endParaRPr/>
          </a:p>
        </p:txBody>
      </p:sp>
      <p:pic>
        <p:nvPicPr>
          <p:cNvPr id="309" name="Google Shape;309;p37"/>
          <p:cNvPicPr preferRelativeResize="0"/>
          <p:nvPr/>
        </p:nvPicPr>
        <p:blipFill rotWithShape="1">
          <a:blip r:embed="rId3">
            <a:alphaModFix/>
          </a:blip>
          <a:srcRect b="4077" l="9639" r="7688" t="4897"/>
          <a:stretch/>
        </p:blipFill>
        <p:spPr>
          <a:xfrm>
            <a:off x="248975" y="1152425"/>
            <a:ext cx="4322949" cy="2321890"/>
          </a:xfrm>
          <a:prstGeom prst="rect">
            <a:avLst/>
          </a:prstGeom>
          <a:noFill/>
          <a:ln>
            <a:noFill/>
          </a:ln>
        </p:spPr>
      </p:pic>
      <p:pic>
        <p:nvPicPr>
          <p:cNvPr id="310" name="Google Shape;310;p37"/>
          <p:cNvPicPr preferRelativeResize="0"/>
          <p:nvPr/>
        </p:nvPicPr>
        <p:blipFill rotWithShape="1">
          <a:blip r:embed="rId4">
            <a:alphaModFix/>
          </a:blip>
          <a:srcRect b="4897" l="8591" r="7176" t="0"/>
          <a:stretch/>
        </p:blipFill>
        <p:spPr>
          <a:xfrm>
            <a:off x="4589975" y="2469200"/>
            <a:ext cx="4399825" cy="2423400"/>
          </a:xfrm>
          <a:prstGeom prst="rect">
            <a:avLst/>
          </a:prstGeom>
          <a:noFill/>
          <a:ln>
            <a:noFill/>
          </a:ln>
        </p:spPr>
      </p:pic>
      <p:sp>
        <p:nvSpPr>
          <p:cNvPr id="311" name="Google Shape;311;p37"/>
          <p:cNvSpPr/>
          <p:nvPr/>
        </p:nvSpPr>
        <p:spPr>
          <a:xfrm>
            <a:off x="2002450" y="1152425"/>
            <a:ext cx="816000" cy="35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nodo fog FIFO</a:t>
            </a:r>
            <a:endParaRPr sz="700"/>
          </a:p>
        </p:txBody>
      </p:sp>
      <p:sp>
        <p:nvSpPr>
          <p:cNvPr id="312" name="Google Shape;312;p37"/>
          <p:cNvSpPr/>
          <p:nvPr/>
        </p:nvSpPr>
        <p:spPr>
          <a:xfrm>
            <a:off x="6381888" y="2571750"/>
            <a:ext cx="816000" cy="35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nodo fog</a:t>
            </a:r>
            <a:endParaRPr sz="900"/>
          </a:p>
          <a:p>
            <a:pPr indent="0" lvl="0" marL="0" rtl="0" algn="ctr">
              <a:spcBef>
                <a:spcPts val="0"/>
              </a:spcBef>
              <a:spcAft>
                <a:spcPts val="0"/>
              </a:spcAft>
              <a:buNone/>
            </a:pPr>
            <a:r>
              <a:rPr lang="it" sz="900"/>
              <a:t>SJF</a:t>
            </a:r>
            <a:endParaRPr sz="900"/>
          </a:p>
        </p:txBody>
      </p:sp>
      <p:sp>
        <p:nvSpPr>
          <p:cNvPr id="313" name="Google Shape;313;p37"/>
          <p:cNvSpPr txBox="1"/>
          <p:nvPr/>
        </p:nvSpPr>
        <p:spPr>
          <a:xfrm>
            <a:off x="653325" y="3771075"/>
            <a:ext cx="391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In questo centro la convergenza viene raggiunta in poco tempo in entrambe le configurazioni. La variabilità dei tempi in coda non ha impatto in questo centro.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3673"/>
              <a:buFont typeface="Arial"/>
              <a:buNone/>
            </a:pPr>
            <a:r>
              <a:rPr lang="it"/>
              <a:t>Finite Horizon: </a:t>
            </a:r>
            <a:r>
              <a:rPr lang="it" sz="3266"/>
              <a:t>Tempo medio di Risposta “globali” FIFO vs SJF</a:t>
            </a:r>
            <a:endParaRPr sz="3266"/>
          </a:p>
        </p:txBody>
      </p:sp>
      <p:pic>
        <p:nvPicPr>
          <p:cNvPr id="319" name="Google Shape;319;p38"/>
          <p:cNvPicPr preferRelativeResize="0"/>
          <p:nvPr/>
        </p:nvPicPr>
        <p:blipFill rotWithShape="1">
          <a:blip r:embed="rId3">
            <a:alphaModFix/>
          </a:blip>
          <a:srcRect b="3863" l="8945" r="8986" t="4148"/>
          <a:stretch/>
        </p:blipFill>
        <p:spPr>
          <a:xfrm>
            <a:off x="257950" y="1163500"/>
            <a:ext cx="4620712" cy="2526800"/>
          </a:xfrm>
          <a:prstGeom prst="rect">
            <a:avLst/>
          </a:prstGeom>
          <a:noFill/>
          <a:ln>
            <a:noFill/>
          </a:ln>
        </p:spPr>
      </p:pic>
      <p:pic>
        <p:nvPicPr>
          <p:cNvPr id="320" name="Google Shape;320;p38"/>
          <p:cNvPicPr preferRelativeResize="0"/>
          <p:nvPr/>
        </p:nvPicPr>
        <p:blipFill rotWithShape="1">
          <a:blip r:embed="rId4">
            <a:alphaModFix/>
          </a:blip>
          <a:srcRect b="4470" l="9084" r="8854" t="3541"/>
          <a:stretch/>
        </p:blipFill>
        <p:spPr>
          <a:xfrm>
            <a:off x="4337025" y="2419575"/>
            <a:ext cx="4620724" cy="2526800"/>
          </a:xfrm>
          <a:prstGeom prst="rect">
            <a:avLst/>
          </a:prstGeom>
          <a:noFill/>
          <a:ln>
            <a:noFill/>
          </a:ln>
        </p:spPr>
      </p:pic>
      <p:sp>
        <p:nvSpPr>
          <p:cNvPr id="321" name="Google Shape;321;p38"/>
          <p:cNvSpPr/>
          <p:nvPr/>
        </p:nvSpPr>
        <p:spPr>
          <a:xfrm>
            <a:off x="2160300" y="116350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 FIFO</a:t>
            </a:r>
            <a:endParaRPr sz="700"/>
          </a:p>
        </p:txBody>
      </p:sp>
      <p:sp>
        <p:nvSpPr>
          <p:cNvPr id="322" name="Google Shape;322;p38"/>
          <p:cNvSpPr/>
          <p:nvPr/>
        </p:nvSpPr>
        <p:spPr>
          <a:xfrm>
            <a:off x="6239388" y="229085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SJF</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 </a:t>
            </a:r>
            <a:r>
              <a:rPr lang="it"/>
              <a:t>Tabella Tempo medio di Risposta </a:t>
            </a:r>
            <a:endParaRPr/>
          </a:p>
        </p:txBody>
      </p:sp>
      <p:pic>
        <p:nvPicPr>
          <p:cNvPr id="328" name="Google Shape;328;p39"/>
          <p:cNvPicPr preferRelativeResize="0"/>
          <p:nvPr/>
        </p:nvPicPr>
        <p:blipFill>
          <a:blip r:embed="rId3">
            <a:alphaModFix/>
          </a:blip>
          <a:stretch>
            <a:fillRect/>
          </a:stretch>
        </p:blipFill>
        <p:spPr>
          <a:xfrm>
            <a:off x="156908" y="1437875"/>
            <a:ext cx="4370291" cy="2267750"/>
          </a:xfrm>
          <a:prstGeom prst="rect">
            <a:avLst/>
          </a:prstGeom>
          <a:noFill/>
          <a:ln>
            <a:noFill/>
          </a:ln>
        </p:spPr>
      </p:pic>
      <p:pic>
        <p:nvPicPr>
          <p:cNvPr id="329" name="Google Shape;329;p39"/>
          <p:cNvPicPr preferRelativeResize="0"/>
          <p:nvPr/>
        </p:nvPicPr>
        <p:blipFill>
          <a:blip r:embed="rId4">
            <a:alphaModFix/>
          </a:blip>
          <a:stretch>
            <a:fillRect/>
          </a:stretch>
        </p:blipFill>
        <p:spPr>
          <a:xfrm>
            <a:off x="4572000" y="1437875"/>
            <a:ext cx="4424900" cy="2267750"/>
          </a:xfrm>
          <a:prstGeom prst="rect">
            <a:avLst/>
          </a:prstGeom>
          <a:noFill/>
          <a:ln>
            <a:noFill/>
          </a:ln>
        </p:spPr>
      </p:pic>
      <p:sp>
        <p:nvSpPr>
          <p:cNvPr id="330" name="Google Shape;330;p39"/>
          <p:cNvSpPr/>
          <p:nvPr/>
        </p:nvSpPr>
        <p:spPr>
          <a:xfrm rot="-5400000">
            <a:off x="2148075" y="3792250"/>
            <a:ext cx="581100" cy="42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rot="-5400000">
            <a:off x="6262875" y="3792250"/>
            <a:ext cx="581100" cy="42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txBox="1"/>
          <p:nvPr/>
        </p:nvSpPr>
        <p:spPr>
          <a:xfrm>
            <a:off x="1813875" y="4313175"/>
            <a:ext cx="13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latin typeface="Open Sans"/>
                <a:ea typeface="Open Sans"/>
                <a:cs typeface="Open Sans"/>
                <a:sym typeface="Open Sans"/>
              </a:rPr>
              <a:t>FIFO</a:t>
            </a:r>
            <a:endParaRPr b="1">
              <a:latin typeface="Open Sans"/>
              <a:ea typeface="Open Sans"/>
              <a:cs typeface="Open Sans"/>
              <a:sym typeface="Open Sans"/>
            </a:endParaRPr>
          </a:p>
        </p:txBody>
      </p:sp>
      <p:sp>
        <p:nvSpPr>
          <p:cNvPr id="333" name="Google Shape;333;p39"/>
          <p:cNvSpPr txBox="1"/>
          <p:nvPr/>
        </p:nvSpPr>
        <p:spPr>
          <a:xfrm>
            <a:off x="5928675" y="4313175"/>
            <a:ext cx="13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latin typeface="Open Sans"/>
                <a:ea typeface="Open Sans"/>
                <a:cs typeface="Open Sans"/>
                <a:sym typeface="Open Sans"/>
              </a:rPr>
              <a:t>SJF</a:t>
            </a:r>
            <a:endParaRPr b="1">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Finite Horizon: Tempo medio in coda Fog FIFO vs SJF</a:t>
            </a:r>
            <a:endParaRPr/>
          </a:p>
        </p:txBody>
      </p:sp>
      <p:pic>
        <p:nvPicPr>
          <p:cNvPr id="339" name="Google Shape;339;p40"/>
          <p:cNvPicPr preferRelativeResize="0"/>
          <p:nvPr/>
        </p:nvPicPr>
        <p:blipFill rotWithShape="1">
          <a:blip r:embed="rId3">
            <a:alphaModFix/>
          </a:blip>
          <a:srcRect b="3420" l="9018" r="8466" t="3374"/>
          <a:stretch/>
        </p:blipFill>
        <p:spPr>
          <a:xfrm>
            <a:off x="311700" y="1152425"/>
            <a:ext cx="4260300" cy="2347710"/>
          </a:xfrm>
          <a:prstGeom prst="rect">
            <a:avLst/>
          </a:prstGeom>
          <a:noFill/>
          <a:ln>
            <a:noFill/>
          </a:ln>
        </p:spPr>
      </p:pic>
      <p:pic>
        <p:nvPicPr>
          <p:cNvPr id="340" name="Google Shape;340;p40"/>
          <p:cNvPicPr preferRelativeResize="0"/>
          <p:nvPr/>
        </p:nvPicPr>
        <p:blipFill rotWithShape="1">
          <a:blip r:embed="rId4">
            <a:alphaModFix/>
          </a:blip>
          <a:srcRect b="3178" l="8779" r="8705" t="3616"/>
          <a:stretch/>
        </p:blipFill>
        <p:spPr>
          <a:xfrm>
            <a:off x="4572000" y="2517593"/>
            <a:ext cx="4326074" cy="2383956"/>
          </a:xfrm>
          <a:prstGeom prst="rect">
            <a:avLst/>
          </a:prstGeom>
          <a:noFill/>
          <a:ln>
            <a:noFill/>
          </a:ln>
        </p:spPr>
      </p:pic>
      <p:sp>
        <p:nvSpPr>
          <p:cNvPr id="341" name="Google Shape;341;p40"/>
          <p:cNvSpPr/>
          <p:nvPr/>
        </p:nvSpPr>
        <p:spPr>
          <a:xfrm>
            <a:off x="2084100" y="1152425"/>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 FIFO</a:t>
            </a:r>
            <a:endParaRPr sz="700"/>
          </a:p>
        </p:txBody>
      </p:sp>
      <p:sp>
        <p:nvSpPr>
          <p:cNvPr id="342" name="Google Shape;342;p40"/>
          <p:cNvSpPr/>
          <p:nvPr/>
        </p:nvSpPr>
        <p:spPr>
          <a:xfrm>
            <a:off x="6409713" y="251760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SJF</a:t>
            </a:r>
            <a:endParaRPr sz="700"/>
          </a:p>
        </p:txBody>
      </p:sp>
      <p:sp>
        <p:nvSpPr>
          <p:cNvPr id="343" name="Google Shape;343;p40"/>
          <p:cNvSpPr txBox="1"/>
          <p:nvPr/>
        </p:nvSpPr>
        <p:spPr>
          <a:xfrm>
            <a:off x="311700" y="3726250"/>
            <a:ext cx="391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Sui nodi Fog</a:t>
            </a:r>
            <a:r>
              <a:rPr lang="it"/>
              <a:t> la convergenza viene raggiunta in poco tempo e nello SJF questo risulta essere più evidente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Finite Horizon: Tempo medio in coda Cloud FIFO vs SJF</a:t>
            </a:r>
            <a:endParaRPr/>
          </a:p>
        </p:txBody>
      </p:sp>
      <p:pic>
        <p:nvPicPr>
          <p:cNvPr id="349" name="Google Shape;349;p41"/>
          <p:cNvPicPr preferRelativeResize="0"/>
          <p:nvPr/>
        </p:nvPicPr>
        <p:blipFill rotWithShape="1">
          <a:blip r:embed="rId3">
            <a:alphaModFix/>
          </a:blip>
          <a:srcRect b="4222" l="9400" r="8281" t="2969"/>
          <a:stretch/>
        </p:blipFill>
        <p:spPr>
          <a:xfrm>
            <a:off x="259875" y="1152425"/>
            <a:ext cx="4312126" cy="2371682"/>
          </a:xfrm>
          <a:prstGeom prst="rect">
            <a:avLst/>
          </a:prstGeom>
          <a:noFill/>
          <a:ln>
            <a:noFill/>
          </a:ln>
        </p:spPr>
      </p:pic>
      <p:pic>
        <p:nvPicPr>
          <p:cNvPr id="350" name="Google Shape;350;p41"/>
          <p:cNvPicPr preferRelativeResize="0"/>
          <p:nvPr/>
        </p:nvPicPr>
        <p:blipFill rotWithShape="1">
          <a:blip r:embed="rId4">
            <a:alphaModFix/>
          </a:blip>
          <a:srcRect b="3174" l="8971" r="8716" t="4018"/>
          <a:stretch/>
        </p:blipFill>
        <p:spPr>
          <a:xfrm>
            <a:off x="4621775" y="2529868"/>
            <a:ext cx="4312126" cy="2371682"/>
          </a:xfrm>
          <a:prstGeom prst="rect">
            <a:avLst/>
          </a:prstGeom>
          <a:noFill/>
          <a:ln>
            <a:noFill/>
          </a:ln>
        </p:spPr>
      </p:pic>
      <p:sp>
        <p:nvSpPr>
          <p:cNvPr id="351" name="Google Shape;351;p41"/>
          <p:cNvSpPr/>
          <p:nvPr/>
        </p:nvSpPr>
        <p:spPr>
          <a:xfrm>
            <a:off x="2102025" y="1152425"/>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 FIFO</a:t>
            </a:r>
            <a:endParaRPr sz="700"/>
          </a:p>
        </p:txBody>
      </p:sp>
      <p:sp>
        <p:nvSpPr>
          <p:cNvPr id="352" name="Google Shape;352;p41"/>
          <p:cNvSpPr/>
          <p:nvPr/>
        </p:nvSpPr>
        <p:spPr>
          <a:xfrm>
            <a:off x="6391788" y="2443250"/>
            <a:ext cx="816000" cy="27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SJF</a:t>
            </a:r>
            <a:endParaRPr sz="700"/>
          </a:p>
        </p:txBody>
      </p:sp>
      <p:sp>
        <p:nvSpPr>
          <p:cNvPr id="353" name="Google Shape;353;p41"/>
          <p:cNvSpPr txBox="1"/>
          <p:nvPr/>
        </p:nvSpPr>
        <p:spPr>
          <a:xfrm>
            <a:off x="456638" y="3639450"/>
            <a:ext cx="391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Come nel caso precedente gli intervalli di confidenza catturano quasi subito il valore teorico, ma maggiore variabilità nella fase transiente rispetto ai nodi Fog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Introduzione al problema: Studi preliminari</a:t>
            </a:r>
            <a:endParaRPr/>
          </a:p>
        </p:txBody>
      </p:sp>
      <p:sp>
        <p:nvSpPr>
          <p:cNvPr id="81" name="Google Shape;81;p15"/>
          <p:cNvSpPr txBox="1"/>
          <p:nvPr>
            <p:ph idx="1" type="body"/>
          </p:nvPr>
        </p:nvSpPr>
        <p:spPr>
          <a:xfrm>
            <a:off x="311700" y="1546650"/>
            <a:ext cx="4528800" cy="27930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Roma conta </a:t>
            </a:r>
            <a:r>
              <a:rPr b="1" lang="it" sz="1400">
                <a:solidFill>
                  <a:srgbClr val="000000"/>
                </a:solidFill>
                <a:latin typeface="Arial"/>
                <a:ea typeface="Arial"/>
                <a:cs typeface="Arial"/>
                <a:sym typeface="Arial"/>
              </a:rPr>
              <a:t>370.000 </a:t>
            </a:r>
            <a:r>
              <a:rPr lang="it" sz="1400">
                <a:solidFill>
                  <a:srgbClr val="000000"/>
                </a:solidFill>
                <a:latin typeface="Arial"/>
                <a:ea typeface="Arial"/>
                <a:cs typeface="Arial"/>
                <a:sym typeface="Arial"/>
              </a:rPr>
              <a:t>veicoli al giorno nelle ore di punta</a:t>
            </a:r>
            <a:endParaRPr sz="1400">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Char char="-"/>
            </a:pPr>
            <a:r>
              <a:rPr b="1" lang="it">
                <a:solidFill>
                  <a:srgbClr val="000000"/>
                </a:solidFill>
                <a:latin typeface="Arial"/>
                <a:ea typeface="Arial"/>
                <a:cs typeface="Arial"/>
                <a:sym typeface="Arial"/>
              </a:rPr>
              <a:t>74.000</a:t>
            </a:r>
            <a:r>
              <a:rPr lang="it">
                <a:solidFill>
                  <a:srgbClr val="000000"/>
                </a:solidFill>
                <a:latin typeface="Arial"/>
                <a:ea typeface="Arial"/>
                <a:cs typeface="Arial"/>
                <a:sym typeface="Arial"/>
              </a:rPr>
              <a:t> in cerca di parcheggio</a:t>
            </a:r>
            <a:endParaRPr>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Char char="-"/>
            </a:pPr>
            <a:r>
              <a:rPr b="1" lang="it" sz="1400">
                <a:solidFill>
                  <a:srgbClr val="000000"/>
                </a:solidFill>
                <a:latin typeface="Arial"/>
                <a:ea typeface="Arial"/>
                <a:cs typeface="Arial"/>
                <a:sym typeface="Arial"/>
              </a:rPr>
              <a:t>75.000</a:t>
            </a:r>
            <a:r>
              <a:rPr lang="it" sz="1400">
                <a:solidFill>
                  <a:srgbClr val="000000"/>
                </a:solidFill>
                <a:latin typeface="Arial"/>
                <a:ea typeface="Arial"/>
                <a:cs typeface="Arial"/>
                <a:sym typeface="Arial"/>
              </a:rPr>
              <a:t> parcheggi a pagamento</a:t>
            </a:r>
            <a:endParaRPr sz="1400">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Char char="-"/>
            </a:pPr>
            <a:r>
              <a:rPr b="1" lang="it">
                <a:solidFill>
                  <a:srgbClr val="000000"/>
                </a:solidFill>
                <a:latin typeface="Arial"/>
                <a:ea typeface="Arial"/>
                <a:cs typeface="Arial"/>
                <a:sym typeface="Arial"/>
              </a:rPr>
              <a:t>15.000</a:t>
            </a:r>
            <a:r>
              <a:rPr lang="it">
                <a:solidFill>
                  <a:srgbClr val="000000"/>
                </a:solidFill>
                <a:latin typeface="Arial"/>
                <a:ea typeface="Arial"/>
                <a:cs typeface="Arial"/>
                <a:sym typeface="Arial"/>
              </a:rPr>
              <a:t> con sensori</a:t>
            </a:r>
            <a:endParaRPr>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ore di punta</a:t>
            </a:r>
            <a:r>
              <a:rPr b="1" lang="it" sz="1400">
                <a:solidFill>
                  <a:srgbClr val="000000"/>
                </a:solidFill>
                <a:latin typeface="Arial"/>
                <a:ea typeface="Arial"/>
                <a:cs typeface="Arial"/>
                <a:sym typeface="Arial"/>
              </a:rPr>
              <a:t> 4,5</a:t>
            </a:r>
            <a:r>
              <a:rPr lang="it"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tempo di sosta medio in un posto auto pari 60 minuti</a:t>
            </a:r>
            <a:endParaRPr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400">
              <a:solidFill>
                <a:srgbClr val="000000"/>
              </a:solidFill>
              <a:latin typeface="Arial"/>
              <a:ea typeface="Arial"/>
              <a:cs typeface="Arial"/>
              <a:sym typeface="Arial"/>
            </a:endParaRPr>
          </a:p>
        </p:txBody>
      </p:sp>
      <p:pic>
        <p:nvPicPr>
          <p:cNvPr id="82" name="Google Shape;82;p15"/>
          <p:cNvPicPr preferRelativeResize="0"/>
          <p:nvPr/>
        </p:nvPicPr>
        <p:blipFill>
          <a:blip r:embed="rId3">
            <a:alphaModFix/>
          </a:blip>
          <a:stretch>
            <a:fillRect/>
          </a:stretch>
        </p:blipFill>
        <p:spPr>
          <a:xfrm>
            <a:off x="5226150" y="1785025"/>
            <a:ext cx="3525325" cy="2448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 Tabella Tempo medio in coda</a:t>
            </a:r>
            <a:endParaRPr/>
          </a:p>
        </p:txBody>
      </p:sp>
      <p:pic>
        <p:nvPicPr>
          <p:cNvPr id="359" name="Google Shape;359;p42"/>
          <p:cNvPicPr preferRelativeResize="0"/>
          <p:nvPr/>
        </p:nvPicPr>
        <p:blipFill>
          <a:blip r:embed="rId3">
            <a:alphaModFix/>
          </a:blip>
          <a:stretch>
            <a:fillRect/>
          </a:stretch>
        </p:blipFill>
        <p:spPr>
          <a:xfrm>
            <a:off x="311700" y="1393475"/>
            <a:ext cx="4260300" cy="3199325"/>
          </a:xfrm>
          <a:prstGeom prst="rect">
            <a:avLst/>
          </a:prstGeom>
          <a:noFill/>
          <a:ln>
            <a:noFill/>
          </a:ln>
        </p:spPr>
      </p:pic>
      <p:pic>
        <p:nvPicPr>
          <p:cNvPr id="360" name="Google Shape;360;p42"/>
          <p:cNvPicPr preferRelativeResize="0"/>
          <p:nvPr/>
        </p:nvPicPr>
        <p:blipFill>
          <a:blip r:embed="rId4">
            <a:alphaModFix/>
          </a:blip>
          <a:stretch>
            <a:fillRect/>
          </a:stretch>
        </p:blipFill>
        <p:spPr>
          <a:xfrm>
            <a:off x="4657250" y="1393475"/>
            <a:ext cx="4260300" cy="3199326"/>
          </a:xfrm>
          <a:prstGeom prst="rect">
            <a:avLst/>
          </a:prstGeom>
          <a:noFill/>
          <a:ln>
            <a:noFill/>
          </a:ln>
        </p:spPr>
      </p:pic>
      <p:sp>
        <p:nvSpPr>
          <p:cNvPr id="361" name="Google Shape;361;p42"/>
          <p:cNvSpPr txBox="1"/>
          <p:nvPr/>
        </p:nvSpPr>
        <p:spPr>
          <a:xfrm>
            <a:off x="655725" y="109800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FIFO</a:t>
            </a:r>
            <a:endParaRPr b="1"/>
          </a:p>
        </p:txBody>
      </p:sp>
      <p:sp>
        <p:nvSpPr>
          <p:cNvPr id="362" name="Google Shape;362;p42"/>
          <p:cNvSpPr txBox="1"/>
          <p:nvPr/>
        </p:nvSpPr>
        <p:spPr>
          <a:xfrm>
            <a:off x="4846725" y="109800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SJF</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Finite Horizon: Throughput medio sistema</a:t>
            </a:r>
            <a:endParaRPr/>
          </a:p>
        </p:txBody>
      </p:sp>
      <p:pic>
        <p:nvPicPr>
          <p:cNvPr id="368" name="Google Shape;368;p43"/>
          <p:cNvPicPr preferRelativeResize="0"/>
          <p:nvPr/>
        </p:nvPicPr>
        <p:blipFill rotWithShape="1">
          <a:blip r:embed="rId3">
            <a:alphaModFix/>
          </a:blip>
          <a:srcRect b="3772" l="8910" r="8506" t="3772"/>
          <a:stretch/>
        </p:blipFill>
        <p:spPr>
          <a:xfrm>
            <a:off x="1290350" y="1299325"/>
            <a:ext cx="6595151" cy="3602225"/>
          </a:xfrm>
          <a:prstGeom prst="rect">
            <a:avLst/>
          </a:prstGeom>
          <a:noFill/>
          <a:ln>
            <a:noFill/>
          </a:ln>
        </p:spPr>
      </p:pic>
      <p:sp>
        <p:nvSpPr>
          <p:cNvPr id="369" name="Google Shape;369;p43"/>
          <p:cNvSpPr txBox="1"/>
          <p:nvPr/>
        </p:nvSpPr>
        <p:spPr>
          <a:xfrm>
            <a:off x="5772125" y="1421875"/>
            <a:ext cx="268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Il throughput del sistema viene raggiunto nello stesso modo sia nel caso FIFO che nel caso SJF. Risulta in funzione del tasso in ingresso data la situazione di equilibrio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Finite Horizon: Tabella Throughput medio</a:t>
            </a:r>
            <a:endParaRPr/>
          </a:p>
        </p:txBody>
      </p:sp>
      <p:pic>
        <p:nvPicPr>
          <p:cNvPr id="375" name="Google Shape;375;p44"/>
          <p:cNvPicPr preferRelativeResize="0"/>
          <p:nvPr/>
        </p:nvPicPr>
        <p:blipFill>
          <a:blip r:embed="rId3">
            <a:alphaModFix/>
          </a:blip>
          <a:stretch>
            <a:fillRect/>
          </a:stretch>
        </p:blipFill>
        <p:spPr>
          <a:xfrm>
            <a:off x="311700" y="1876925"/>
            <a:ext cx="4193576" cy="2274600"/>
          </a:xfrm>
          <a:prstGeom prst="rect">
            <a:avLst/>
          </a:prstGeom>
          <a:noFill/>
          <a:ln>
            <a:noFill/>
          </a:ln>
        </p:spPr>
      </p:pic>
      <p:pic>
        <p:nvPicPr>
          <p:cNvPr id="376" name="Google Shape;376;p44"/>
          <p:cNvPicPr preferRelativeResize="0"/>
          <p:nvPr/>
        </p:nvPicPr>
        <p:blipFill>
          <a:blip r:embed="rId4">
            <a:alphaModFix/>
          </a:blip>
          <a:stretch>
            <a:fillRect/>
          </a:stretch>
        </p:blipFill>
        <p:spPr>
          <a:xfrm>
            <a:off x="4572000" y="1876925"/>
            <a:ext cx="4193575" cy="2274600"/>
          </a:xfrm>
          <a:prstGeom prst="rect">
            <a:avLst/>
          </a:prstGeom>
          <a:noFill/>
          <a:ln>
            <a:noFill/>
          </a:ln>
        </p:spPr>
      </p:pic>
      <p:sp>
        <p:nvSpPr>
          <p:cNvPr id="377" name="Google Shape;377;p44"/>
          <p:cNvSpPr txBox="1"/>
          <p:nvPr/>
        </p:nvSpPr>
        <p:spPr>
          <a:xfrm>
            <a:off x="908488" y="1353113"/>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FIFO</a:t>
            </a:r>
            <a:endParaRPr b="1"/>
          </a:p>
        </p:txBody>
      </p:sp>
      <p:sp>
        <p:nvSpPr>
          <p:cNvPr id="378" name="Google Shape;378;p44"/>
          <p:cNvSpPr txBox="1"/>
          <p:nvPr/>
        </p:nvSpPr>
        <p:spPr>
          <a:xfrm>
            <a:off x="5168788" y="135312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900"/>
              <a:t>SJF</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Infinite Horizon</a:t>
            </a:r>
            <a:endParaRPr/>
          </a:p>
        </p:txBody>
      </p:sp>
      <p:sp>
        <p:nvSpPr>
          <p:cNvPr id="384" name="Google Shape;384;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Batch Means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stima valori medi e intervalli di confidenza</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ogni batch viene visto come una replica di una simulazione ad orizzonte finito che </a:t>
            </a:r>
            <a:r>
              <a:rPr lang="it" sz="1400">
                <a:solidFill>
                  <a:srgbClr val="000000"/>
                </a:solidFill>
                <a:latin typeface="Arial"/>
                <a:ea typeface="Arial"/>
                <a:cs typeface="Arial"/>
                <a:sym typeface="Arial"/>
              </a:rPr>
              <a:t>ha per condizione iniziali lo stato finale del batch precedente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è possibile applicare le tecniche di stima degli intervalli per le statistiche del transitorio anche alle statistiche stazionarie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k = 64, scelta consigliata dallo standard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b = 10000 scelta in modo sperimentale cercando di minimizzare l’autocorrelazione tra i batch</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b non deve essere troppo grande altrimenti k risulta troppo piccolo e gli intervalli stimati diventano troppo ampi</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livello di confidenza del 95%</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studio: </a:t>
            </a:r>
            <a:r>
              <a:rPr lang="it" sz="1400">
                <a:solidFill>
                  <a:srgbClr val="000000"/>
                </a:solidFill>
                <a:latin typeface="Arial"/>
                <a:ea typeface="Arial"/>
                <a:cs typeface="Arial"/>
                <a:sym typeface="Arial"/>
              </a:rPr>
              <a:t>con configurazione pari a 35, comportamento del sistema al variare del tasso di arrivo</a:t>
            </a:r>
            <a:r>
              <a:rPr lang="it">
                <a:solidFill>
                  <a:srgbClr val="000000"/>
                </a:solidFill>
                <a:latin typeface="Arial"/>
                <a:ea typeface="Arial"/>
                <a:cs typeface="Arial"/>
                <a:sym typeface="Arial"/>
              </a:rPr>
              <a:t> </a:t>
            </a:r>
            <a:endParaRPr>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Risultati Batch Means</a:t>
            </a:r>
            <a:endParaRPr/>
          </a:p>
        </p:txBody>
      </p:sp>
      <p:graphicFrame>
        <p:nvGraphicFramePr>
          <p:cNvPr id="390" name="Google Shape;390;p46"/>
          <p:cNvGraphicFramePr/>
          <p:nvPr/>
        </p:nvGraphicFramePr>
        <p:xfrm>
          <a:off x="150975" y="1387350"/>
          <a:ext cx="3000000" cy="3000000"/>
        </p:xfrm>
        <a:graphic>
          <a:graphicData uri="http://schemas.openxmlformats.org/drawingml/2006/table">
            <a:tbl>
              <a:tblPr>
                <a:noFill/>
                <a:tableStyleId>{09F59814-9344-4270-806C-2713D32F6935}</a:tableStyleId>
              </a:tblPr>
              <a:tblGrid>
                <a:gridCol w="672700"/>
                <a:gridCol w="671300"/>
                <a:gridCol w="1036900"/>
                <a:gridCol w="995225"/>
                <a:gridCol w="979375"/>
                <a:gridCol w="934100"/>
              </a:tblGrid>
              <a:tr h="396200">
                <a:tc gridSpan="2">
                  <a:txBody>
                    <a:bodyPr/>
                    <a:lstStyle/>
                    <a:p>
                      <a:pPr indent="0" lvl="0" marL="0" rtl="0" algn="ctr">
                        <a:spcBef>
                          <a:spcPts val="0"/>
                        </a:spcBef>
                        <a:spcAft>
                          <a:spcPts val="0"/>
                        </a:spcAft>
                        <a:buNone/>
                      </a:pPr>
                      <a:r>
                        <a:rPr lang="it"/>
                        <a:t>N = 35</a:t>
                      </a:r>
                      <a:endParaRPr/>
                    </a:p>
                  </a:txBody>
                  <a:tcPr marT="91425" marB="91425" marR="91425" marL="91425"/>
                </a:tc>
                <a:tc hMerge="1"/>
                <a:tc gridSpan="2">
                  <a:txBody>
                    <a:bodyPr/>
                    <a:lstStyle/>
                    <a:p>
                      <a:pPr indent="0" lvl="0" marL="0" rtl="0" algn="ctr">
                        <a:spcBef>
                          <a:spcPts val="0"/>
                        </a:spcBef>
                        <a:spcAft>
                          <a:spcPts val="0"/>
                        </a:spcAft>
                        <a:buNone/>
                      </a:pPr>
                      <a:r>
                        <a:rPr lang="it"/>
                        <a:t>Nodo Fog</a:t>
                      </a:r>
                      <a:endParaRPr/>
                    </a:p>
                  </a:txBody>
                  <a:tcPr marT="91425" marB="91425" marR="91425" marL="91425"/>
                </a:tc>
                <a:tc hMerge="1"/>
                <a:tc gridSpan="2">
                  <a:txBody>
                    <a:bodyPr/>
                    <a:lstStyle/>
                    <a:p>
                      <a:pPr indent="0" lvl="0" marL="0" rtl="0" algn="ctr">
                        <a:spcBef>
                          <a:spcPts val="0"/>
                        </a:spcBef>
                        <a:spcAft>
                          <a:spcPts val="0"/>
                        </a:spcAft>
                        <a:buNone/>
                      </a:pPr>
                      <a:r>
                        <a:rPr lang="it"/>
                        <a:t>Cloud</a:t>
                      </a:r>
                      <a:endParaRPr/>
                    </a:p>
                  </a:txBody>
                  <a:tcPr marT="91425" marB="91425" marR="91425" marL="91425"/>
                </a:tc>
                <a:tc hMerge="1"/>
              </a:tr>
              <a:tr h="396200">
                <a:tc rowSpan="2">
                  <a:txBody>
                    <a:bodyPr/>
                    <a:lstStyle/>
                    <a:p>
                      <a:pPr indent="0" lvl="0" marL="0" rtl="0" algn="ctr">
                        <a:spcBef>
                          <a:spcPts val="0"/>
                        </a:spcBef>
                        <a:spcAft>
                          <a:spcPts val="0"/>
                        </a:spcAft>
                        <a:buNone/>
                      </a:pPr>
                      <a:r>
                        <a:rPr lang="it"/>
                        <a:t>FIFO</a:t>
                      </a:r>
                      <a:endParaRPr/>
                    </a:p>
                  </a:txBody>
                  <a:tcPr marT="91425" marB="91425" marR="91425" marL="91425" anchor="ctr"/>
                </a:tc>
                <a:tc>
                  <a:txBody>
                    <a:bodyPr/>
                    <a:lstStyle/>
                    <a:p>
                      <a:pPr indent="0" lvl="0" marL="0" rtl="0" algn="l">
                        <a:spcBef>
                          <a:spcPts val="0"/>
                        </a:spcBef>
                        <a:spcAft>
                          <a:spcPts val="0"/>
                        </a:spcAft>
                        <a:buNone/>
                      </a:pPr>
                      <a:r>
                        <a:rPr lang="it"/>
                        <a:t>E(Ts)</a:t>
                      </a:r>
                      <a:endParaRPr/>
                    </a:p>
                  </a:txBody>
                  <a:tcPr marT="91425" marB="91425" marR="91425" marL="91425"/>
                </a:tc>
                <a:tc>
                  <a:txBody>
                    <a:bodyPr/>
                    <a:lstStyle/>
                    <a:p>
                      <a:pPr indent="0" lvl="0" marL="0" rtl="0" algn="l">
                        <a:spcBef>
                          <a:spcPts val="0"/>
                        </a:spcBef>
                        <a:spcAft>
                          <a:spcPts val="0"/>
                        </a:spcAft>
                        <a:buNone/>
                      </a:pPr>
                      <a:r>
                        <a:rPr lang="it"/>
                        <a:t>1,495816</a:t>
                      </a:r>
                      <a:endParaRPr/>
                    </a:p>
                  </a:txBody>
                  <a:tcPr marT="91425" marB="91425" marR="91425" marL="91425"/>
                </a:tc>
                <a:tc>
                  <a:txBody>
                    <a:bodyPr/>
                    <a:lstStyle/>
                    <a:p>
                      <a:pPr indent="0" lvl="0" marL="0" rtl="0" algn="l">
                        <a:spcBef>
                          <a:spcPts val="0"/>
                        </a:spcBef>
                        <a:spcAft>
                          <a:spcPts val="0"/>
                        </a:spcAft>
                        <a:buNone/>
                      </a:pPr>
                      <a:r>
                        <a:rPr lang="it"/>
                        <a:t>0,003968</a:t>
                      </a:r>
                      <a:endParaRPr/>
                    </a:p>
                  </a:txBody>
                  <a:tcPr marT="91425" marB="91425" marR="91425" marL="91425"/>
                </a:tc>
                <a:tc>
                  <a:txBody>
                    <a:bodyPr/>
                    <a:lstStyle/>
                    <a:p>
                      <a:pPr indent="0" lvl="0" marL="0" rtl="0" algn="l">
                        <a:spcBef>
                          <a:spcPts val="0"/>
                        </a:spcBef>
                        <a:spcAft>
                          <a:spcPts val="0"/>
                        </a:spcAft>
                        <a:buNone/>
                      </a:pPr>
                      <a:r>
                        <a:rPr lang="it"/>
                        <a:t>5,586812</a:t>
                      </a:r>
                      <a:endParaRPr/>
                    </a:p>
                  </a:txBody>
                  <a:tcPr marT="91425" marB="91425" marR="91425" marL="91425"/>
                </a:tc>
                <a:tc>
                  <a:txBody>
                    <a:bodyPr/>
                    <a:lstStyle/>
                    <a:p>
                      <a:pPr indent="0" lvl="0" marL="0" rtl="0" algn="l">
                        <a:spcBef>
                          <a:spcPts val="0"/>
                        </a:spcBef>
                        <a:spcAft>
                          <a:spcPts val="0"/>
                        </a:spcAft>
                        <a:buNone/>
                      </a:pPr>
                      <a:r>
                        <a:rPr lang="it"/>
                        <a:t>0,034918</a:t>
                      </a:r>
                      <a:endParaRPr/>
                    </a:p>
                  </a:txBody>
                  <a:tcPr marT="91425" marB="91425" marR="91425" marL="91425"/>
                </a:tc>
              </a:tr>
              <a:tr h="396200">
                <a:tc vMerge="1"/>
                <a:tc>
                  <a:txBody>
                    <a:bodyPr/>
                    <a:lstStyle/>
                    <a:p>
                      <a:pPr indent="0" lvl="0" marL="0" rtl="0" algn="l">
                        <a:spcBef>
                          <a:spcPts val="0"/>
                        </a:spcBef>
                        <a:spcAft>
                          <a:spcPts val="0"/>
                        </a:spcAft>
                        <a:buNone/>
                      </a:pPr>
                      <a:r>
                        <a:rPr lang="it"/>
                        <a:t>E(Tq)</a:t>
                      </a:r>
                      <a:endParaRPr/>
                    </a:p>
                  </a:txBody>
                  <a:tcPr marT="91425" marB="91425" marR="91425" marL="91425"/>
                </a:tc>
                <a:tc>
                  <a:txBody>
                    <a:bodyPr/>
                    <a:lstStyle/>
                    <a:p>
                      <a:pPr indent="0" lvl="0" marL="0" rtl="0" algn="l">
                        <a:spcBef>
                          <a:spcPts val="0"/>
                        </a:spcBef>
                        <a:spcAft>
                          <a:spcPts val="0"/>
                        </a:spcAft>
                        <a:buNone/>
                      </a:pPr>
                      <a:r>
                        <a:rPr lang="it"/>
                        <a:t>0,245250</a:t>
                      </a:r>
                      <a:endParaRPr/>
                    </a:p>
                  </a:txBody>
                  <a:tcPr marT="91425" marB="91425" marR="91425" marL="91425"/>
                </a:tc>
                <a:tc>
                  <a:txBody>
                    <a:bodyPr/>
                    <a:lstStyle/>
                    <a:p>
                      <a:pPr indent="0" lvl="0" marL="0" rtl="0" algn="l">
                        <a:spcBef>
                          <a:spcPts val="0"/>
                        </a:spcBef>
                        <a:spcAft>
                          <a:spcPts val="0"/>
                        </a:spcAft>
                        <a:buNone/>
                      </a:pPr>
                      <a:r>
                        <a:rPr lang="it"/>
                        <a:t>0,002600</a:t>
                      </a:r>
                      <a:endParaRPr/>
                    </a:p>
                  </a:txBody>
                  <a:tcPr marT="91425" marB="91425" marR="91425" marL="91425"/>
                </a:tc>
                <a:tc>
                  <a:txBody>
                    <a:bodyPr/>
                    <a:lstStyle/>
                    <a:p>
                      <a:pPr indent="0" lvl="0" marL="0" rtl="0" algn="l">
                        <a:spcBef>
                          <a:spcPts val="0"/>
                        </a:spcBef>
                        <a:spcAft>
                          <a:spcPts val="0"/>
                        </a:spcAft>
                        <a:buNone/>
                      </a:pPr>
                      <a:r>
                        <a:rPr lang="it"/>
                        <a:t>4,047372</a:t>
                      </a:r>
                      <a:endParaRPr/>
                    </a:p>
                  </a:txBody>
                  <a:tcPr marT="91425" marB="91425" marR="91425" marL="91425"/>
                </a:tc>
                <a:tc>
                  <a:txBody>
                    <a:bodyPr/>
                    <a:lstStyle/>
                    <a:p>
                      <a:pPr indent="0" lvl="0" marL="0" rtl="0" algn="l">
                        <a:spcBef>
                          <a:spcPts val="0"/>
                        </a:spcBef>
                        <a:spcAft>
                          <a:spcPts val="0"/>
                        </a:spcAft>
                        <a:buNone/>
                      </a:pPr>
                      <a:r>
                        <a:rPr lang="it"/>
                        <a:t>0,034223</a:t>
                      </a:r>
                      <a:endParaRPr/>
                    </a:p>
                  </a:txBody>
                  <a:tcPr marT="91425" marB="91425" marR="91425" marL="91425"/>
                </a:tc>
              </a:tr>
              <a:tr h="396200">
                <a:tc rowSpan="2">
                  <a:txBody>
                    <a:bodyPr/>
                    <a:lstStyle/>
                    <a:p>
                      <a:pPr indent="0" lvl="0" marL="0" rtl="0" algn="ctr">
                        <a:spcBef>
                          <a:spcPts val="0"/>
                        </a:spcBef>
                        <a:spcAft>
                          <a:spcPts val="0"/>
                        </a:spcAft>
                        <a:buNone/>
                      </a:pPr>
                      <a:r>
                        <a:rPr lang="it"/>
                        <a:t>SJF</a:t>
                      </a:r>
                      <a:endParaRPr/>
                    </a:p>
                  </a:txBody>
                  <a:tcPr marT="91425" marB="91425" marR="91425" marL="91425" anchor="ctr"/>
                </a:tc>
                <a:tc>
                  <a:txBody>
                    <a:bodyPr/>
                    <a:lstStyle/>
                    <a:p>
                      <a:pPr indent="0" lvl="0" marL="0" rtl="0" algn="l">
                        <a:spcBef>
                          <a:spcPts val="0"/>
                        </a:spcBef>
                        <a:spcAft>
                          <a:spcPts val="0"/>
                        </a:spcAft>
                        <a:buNone/>
                      </a:pPr>
                      <a:r>
                        <a:rPr lang="it"/>
                        <a:t>E(Ts)</a:t>
                      </a:r>
                      <a:endParaRPr/>
                    </a:p>
                  </a:txBody>
                  <a:tcPr marT="91425" marB="91425" marR="91425" marL="91425"/>
                </a:tc>
                <a:tc>
                  <a:txBody>
                    <a:bodyPr/>
                    <a:lstStyle/>
                    <a:p>
                      <a:pPr indent="0" lvl="0" marL="0" rtl="0" algn="l">
                        <a:spcBef>
                          <a:spcPts val="0"/>
                        </a:spcBef>
                        <a:spcAft>
                          <a:spcPts val="0"/>
                        </a:spcAft>
                        <a:buNone/>
                      </a:pPr>
                      <a:r>
                        <a:rPr lang="it"/>
                        <a:t>1,475415</a:t>
                      </a:r>
                      <a:endParaRPr/>
                    </a:p>
                  </a:txBody>
                  <a:tcPr marT="91425" marB="91425" marR="91425" marL="91425"/>
                </a:tc>
                <a:tc>
                  <a:txBody>
                    <a:bodyPr/>
                    <a:lstStyle/>
                    <a:p>
                      <a:pPr indent="0" lvl="0" marL="0" rtl="0" algn="l">
                        <a:spcBef>
                          <a:spcPts val="0"/>
                        </a:spcBef>
                        <a:spcAft>
                          <a:spcPts val="0"/>
                        </a:spcAft>
                        <a:buNone/>
                      </a:pPr>
                      <a:r>
                        <a:rPr lang="it"/>
                        <a:t>0,003108</a:t>
                      </a:r>
                      <a:endParaRPr/>
                    </a:p>
                  </a:txBody>
                  <a:tcPr marT="91425" marB="91425" marR="91425" marL="91425"/>
                </a:tc>
                <a:tc>
                  <a:txBody>
                    <a:bodyPr/>
                    <a:lstStyle/>
                    <a:p>
                      <a:pPr indent="0" lvl="0" marL="0" rtl="0" algn="l">
                        <a:spcBef>
                          <a:spcPts val="0"/>
                        </a:spcBef>
                        <a:spcAft>
                          <a:spcPts val="0"/>
                        </a:spcAft>
                        <a:buNone/>
                      </a:pPr>
                      <a:r>
                        <a:rPr lang="it"/>
                        <a:t>3,732518</a:t>
                      </a:r>
                      <a:endParaRPr/>
                    </a:p>
                  </a:txBody>
                  <a:tcPr marT="91425" marB="91425" marR="91425" marL="91425"/>
                </a:tc>
                <a:tc>
                  <a:txBody>
                    <a:bodyPr/>
                    <a:lstStyle/>
                    <a:p>
                      <a:pPr indent="0" lvl="0" marL="0" rtl="0" algn="l">
                        <a:spcBef>
                          <a:spcPts val="0"/>
                        </a:spcBef>
                        <a:spcAft>
                          <a:spcPts val="0"/>
                        </a:spcAft>
                        <a:buNone/>
                      </a:pPr>
                      <a:r>
                        <a:rPr lang="it"/>
                        <a:t>0,012095</a:t>
                      </a:r>
                      <a:endParaRPr/>
                    </a:p>
                  </a:txBody>
                  <a:tcPr marT="91425" marB="91425" marR="91425" marL="91425"/>
                </a:tc>
              </a:tr>
              <a:tr h="396200">
                <a:tc vMerge="1"/>
                <a:tc>
                  <a:txBody>
                    <a:bodyPr/>
                    <a:lstStyle/>
                    <a:p>
                      <a:pPr indent="0" lvl="0" marL="0" rtl="0" algn="l">
                        <a:spcBef>
                          <a:spcPts val="0"/>
                        </a:spcBef>
                        <a:spcAft>
                          <a:spcPts val="0"/>
                        </a:spcAft>
                        <a:buNone/>
                      </a:pPr>
                      <a:r>
                        <a:rPr lang="it"/>
                        <a:t>E(Tq)</a:t>
                      </a:r>
                      <a:endParaRPr/>
                    </a:p>
                  </a:txBody>
                  <a:tcPr marT="91425" marB="91425" marR="91425" marL="91425"/>
                </a:tc>
                <a:tc>
                  <a:txBody>
                    <a:bodyPr/>
                    <a:lstStyle/>
                    <a:p>
                      <a:pPr indent="0" lvl="0" marL="0" rtl="0" algn="l">
                        <a:spcBef>
                          <a:spcPts val="0"/>
                        </a:spcBef>
                        <a:spcAft>
                          <a:spcPts val="0"/>
                        </a:spcAft>
                        <a:buNone/>
                      </a:pPr>
                      <a:r>
                        <a:rPr lang="it"/>
                        <a:t>0,224076</a:t>
                      </a:r>
                      <a:endParaRPr/>
                    </a:p>
                  </a:txBody>
                  <a:tcPr marT="91425" marB="91425" marR="91425" marL="91425"/>
                </a:tc>
                <a:tc>
                  <a:txBody>
                    <a:bodyPr/>
                    <a:lstStyle/>
                    <a:p>
                      <a:pPr indent="0" lvl="0" marL="0" rtl="0" algn="l">
                        <a:spcBef>
                          <a:spcPts val="0"/>
                        </a:spcBef>
                        <a:spcAft>
                          <a:spcPts val="0"/>
                        </a:spcAft>
                        <a:buNone/>
                      </a:pPr>
                      <a:r>
                        <a:rPr lang="it"/>
                        <a:t>0,001509</a:t>
                      </a:r>
                      <a:endParaRPr/>
                    </a:p>
                  </a:txBody>
                  <a:tcPr marT="91425" marB="91425" marR="91425" marL="91425"/>
                </a:tc>
                <a:tc>
                  <a:txBody>
                    <a:bodyPr/>
                    <a:lstStyle/>
                    <a:p>
                      <a:pPr indent="0" lvl="0" marL="0" rtl="0" algn="l">
                        <a:spcBef>
                          <a:spcPts val="0"/>
                        </a:spcBef>
                        <a:spcAft>
                          <a:spcPts val="0"/>
                        </a:spcAft>
                        <a:buNone/>
                      </a:pPr>
                      <a:r>
                        <a:rPr lang="it"/>
                        <a:t>2,193097</a:t>
                      </a:r>
                      <a:endParaRPr/>
                    </a:p>
                  </a:txBody>
                  <a:tcPr marT="91425" marB="91425" marR="91425" marL="91425"/>
                </a:tc>
                <a:tc>
                  <a:txBody>
                    <a:bodyPr/>
                    <a:lstStyle/>
                    <a:p>
                      <a:pPr indent="0" lvl="0" marL="0" rtl="0" algn="l">
                        <a:spcBef>
                          <a:spcPts val="0"/>
                        </a:spcBef>
                        <a:spcAft>
                          <a:spcPts val="0"/>
                        </a:spcAft>
                        <a:buNone/>
                      </a:pPr>
                      <a:r>
                        <a:rPr lang="it"/>
                        <a:t>0,011056</a:t>
                      </a:r>
                      <a:endParaRPr/>
                    </a:p>
                  </a:txBody>
                  <a:tcPr marT="91425" marB="91425" marR="91425" marL="91425"/>
                </a:tc>
              </a:tr>
            </a:tbl>
          </a:graphicData>
        </a:graphic>
      </p:graphicFrame>
      <p:graphicFrame>
        <p:nvGraphicFramePr>
          <p:cNvPr id="391" name="Google Shape;391;p46"/>
          <p:cNvGraphicFramePr/>
          <p:nvPr/>
        </p:nvGraphicFramePr>
        <p:xfrm>
          <a:off x="5535450" y="1387350"/>
          <a:ext cx="3000000" cy="3000000"/>
        </p:xfrm>
        <a:graphic>
          <a:graphicData uri="http://schemas.openxmlformats.org/drawingml/2006/table">
            <a:tbl>
              <a:tblPr>
                <a:noFill/>
                <a:tableStyleId>{09F59814-9344-4270-806C-2713D32F6935}</a:tableStyleId>
              </a:tblPr>
              <a:tblGrid>
                <a:gridCol w="721700"/>
                <a:gridCol w="684650"/>
                <a:gridCol w="999275"/>
                <a:gridCol w="988125"/>
              </a:tblGrid>
              <a:tr h="396200">
                <a:tc gridSpan="2">
                  <a:txBody>
                    <a:bodyPr/>
                    <a:lstStyle/>
                    <a:p>
                      <a:pPr indent="0" lvl="0" marL="0" rtl="0" algn="l">
                        <a:spcBef>
                          <a:spcPts val="0"/>
                        </a:spcBef>
                        <a:spcAft>
                          <a:spcPts val="0"/>
                        </a:spcAft>
                        <a:buNone/>
                      </a:pPr>
                      <a:r>
                        <a:rPr lang="it"/>
                        <a:t>N = 35 Teo.</a:t>
                      </a:r>
                      <a:endParaRPr/>
                    </a:p>
                  </a:txBody>
                  <a:tcPr marT="91425" marB="91425" marR="91425" marL="91425"/>
                </a:tc>
                <a:tc hMerge="1"/>
                <a:tc>
                  <a:txBody>
                    <a:bodyPr/>
                    <a:lstStyle/>
                    <a:p>
                      <a:pPr indent="0" lvl="0" marL="0" rtl="0" algn="ctr">
                        <a:spcBef>
                          <a:spcPts val="0"/>
                        </a:spcBef>
                        <a:spcAft>
                          <a:spcPts val="0"/>
                        </a:spcAft>
                        <a:buNone/>
                      </a:pPr>
                      <a:r>
                        <a:rPr lang="it"/>
                        <a:t>Nodo Fog</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it"/>
                        <a:t>Cloud</a:t>
                      </a:r>
                      <a:endParaRPr/>
                    </a:p>
                  </a:txBody>
                  <a:tcPr marT="91425" marB="91425" marR="91425" marL="91425">
                    <a:lnB cap="flat" cmpd="sng" w="9525">
                      <a:solidFill>
                        <a:srgbClr val="9E9E9E"/>
                      </a:solidFill>
                      <a:prstDash val="solid"/>
                      <a:round/>
                      <a:headEnd len="sm" w="sm" type="none"/>
                      <a:tailEnd len="sm" w="sm" type="none"/>
                    </a:lnB>
                  </a:tcPr>
                </a:tc>
              </a:tr>
              <a:tr h="396200">
                <a:tc rowSpan="2">
                  <a:txBody>
                    <a:bodyPr/>
                    <a:lstStyle/>
                    <a:p>
                      <a:pPr indent="0" lvl="0" marL="0" rtl="0" algn="ctr">
                        <a:spcBef>
                          <a:spcPts val="0"/>
                        </a:spcBef>
                        <a:spcAft>
                          <a:spcPts val="0"/>
                        </a:spcAft>
                        <a:buNone/>
                      </a:pPr>
                      <a:r>
                        <a:rPr lang="it"/>
                        <a:t>FIFO</a:t>
                      </a:r>
                      <a:endParaRPr/>
                    </a:p>
                  </a:txBody>
                  <a:tcPr marT="91425" marB="91425" marR="91425" marL="91425" anchor="ctr"/>
                </a:tc>
                <a:tc>
                  <a:txBody>
                    <a:bodyPr/>
                    <a:lstStyle/>
                    <a:p>
                      <a:pPr indent="0" lvl="0" marL="0" rtl="0" algn="l">
                        <a:spcBef>
                          <a:spcPts val="0"/>
                        </a:spcBef>
                        <a:spcAft>
                          <a:spcPts val="0"/>
                        </a:spcAft>
                        <a:buNone/>
                      </a:pPr>
                      <a:r>
                        <a:rPr lang="it"/>
                        <a:t>E(Ts)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it"/>
                        <a:t>1,493678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5,588117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it"/>
                        <a:t>E(Tq)</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0,243678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4,049655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rowSpan="2">
                  <a:txBody>
                    <a:bodyPr/>
                    <a:lstStyle/>
                    <a:p>
                      <a:pPr indent="0" lvl="0" marL="0" rtl="0" algn="ctr">
                        <a:spcBef>
                          <a:spcPts val="0"/>
                        </a:spcBef>
                        <a:spcAft>
                          <a:spcPts val="0"/>
                        </a:spcAft>
                        <a:buNone/>
                      </a:pPr>
                      <a:r>
                        <a:rPr lang="it"/>
                        <a:t>SJF</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it"/>
                        <a:t>E(Ts)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1,473020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3,729783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vMerge="1"/>
                <a:tc>
                  <a:txBody>
                    <a:bodyPr/>
                    <a:lstStyle/>
                    <a:p>
                      <a:pPr indent="0" lvl="0" marL="0" rtl="0" algn="l">
                        <a:spcBef>
                          <a:spcPts val="0"/>
                        </a:spcBef>
                        <a:spcAft>
                          <a:spcPts val="0"/>
                        </a:spcAft>
                        <a:buNone/>
                      </a:pPr>
                      <a:r>
                        <a:rPr lang="it"/>
                        <a:t>E(Tq)</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0,223020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
                        <a:t>2,191321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Studio 1: Tempo Risposta FIFO</a:t>
            </a:r>
            <a:endParaRPr/>
          </a:p>
        </p:txBody>
      </p:sp>
      <p:pic>
        <p:nvPicPr>
          <p:cNvPr id="397" name="Google Shape;397;p47"/>
          <p:cNvPicPr preferRelativeResize="0"/>
          <p:nvPr/>
        </p:nvPicPr>
        <p:blipFill rotWithShape="1">
          <a:blip r:embed="rId3">
            <a:alphaModFix/>
          </a:blip>
          <a:srcRect b="4485" l="8953" r="8755" t="6165"/>
          <a:stretch/>
        </p:blipFill>
        <p:spPr>
          <a:xfrm>
            <a:off x="520575" y="1152425"/>
            <a:ext cx="6039576" cy="3199000"/>
          </a:xfrm>
          <a:prstGeom prst="rect">
            <a:avLst/>
          </a:prstGeom>
          <a:noFill/>
          <a:ln>
            <a:noFill/>
          </a:ln>
        </p:spPr>
      </p:pic>
      <p:sp>
        <p:nvSpPr>
          <p:cNvPr id="398" name="Google Shape;398;p47"/>
          <p:cNvSpPr txBox="1"/>
          <p:nvPr/>
        </p:nvSpPr>
        <p:spPr>
          <a:xfrm>
            <a:off x="6847775" y="1261150"/>
            <a:ext cx="198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Al crescere del numero dei nodi fog l’utilizzazione del cloud tende a 1 per questo i tempi di risposta del cloud tenderanno a crescere influenzando il tempo di risposta medio del sistema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Studio 1: Tempo Risposta FIFO vs SJF</a:t>
            </a:r>
            <a:endParaRPr/>
          </a:p>
        </p:txBody>
      </p:sp>
      <p:pic>
        <p:nvPicPr>
          <p:cNvPr id="404" name="Google Shape;404;p48"/>
          <p:cNvPicPr preferRelativeResize="0"/>
          <p:nvPr/>
        </p:nvPicPr>
        <p:blipFill rotWithShape="1">
          <a:blip r:embed="rId3">
            <a:alphaModFix/>
          </a:blip>
          <a:srcRect b="0" l="1815" r="8288" t="5087"/>
          <a:stretch/>
        </p:blipFill>
        <p:spPr>
          <a:xfrm>
            <a:off x="311700" y="1338575"/>
            <a:ext cx="4095075" cy="3242625"/>
          </a:xfrm>
          <a:prstGeom prst="rect">
            <a:avLst/>
          </a:prstGeom>
          <a:noFill/>
          <a:ln>
            <a:noFill/>
          </a:ln>
        </p:spPr>
      </p:pic>
      <p:pic>
        <p:nvPicPr>
          <p:cNvPr id="405" name="Google Shape;405;p48"/>
          <p:cNvPicPr preferRelativeResize="0"/>
          <p:nvPr/>
        </p:nvPicPr>
        <p:blipFill rotWithShape="1">
          <a:blip r:embed="rId4">
            <a:alphaModFix/>
          </a:blip>
          <a:srcRect b="0" l="1618" r="8477" t="5347"/>
          <a:stretch/>
        </p:blipFill>
        <p:spPr>
          <a:xfrm>
            <a:off x="4652525" y="1335150"/>
            <a:ext cx="4095075" cy="3233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Studio 1: Tempo in coda FIFO vs SJF</a:t>
            </a:r>
            <a:endParaRPr/>
          </a:p>
        </p:txBody>
      </p:sp>
      <p:pic>
        <p:nvPicPr>
          <p:cNvPr id="411" name="Google Shape;411;p49"/>
          <p:cNvPicPr preferRelativeResize="0"/>
          <p:nvPr/>
        </p:nvPicPr>
        <p:blipFill rotWithShape="1">
          <a:blip r:embed="rId3">
            <a:alphaModFix/>
          </a:blip>
          <a:srcRect b="0" l="1728" r="8246" t="4743"/>
          <a:stretch/>
        </p:blipFill>
        <p:spPr>
          <a:xfrm>
            <a:off x="421150" y="1317250"/>
            <a:ext cx="3835225" cy="3043600"/>
          </a:xfrm>
          <a:prstGeom prst="rect">
            <a:avLst/>
          </a:prstGeom>
          <a:noFill/>
          <a:ln>
            <a:noFill/>
          </a:ln>
        </p:spPr>
      </p:pic>
      <p:pic>
        <p:nvPicPr>
          <p:cNvPr id="412" name="Google Shape;412;p49"/>
          <p:cNvPicPr preferRelativeResize="0"/>
          <p:nvPr/>
        </p:nvPicPr>
        <p:blipFill rotWithShape="1">
          <a:blip r:embed="rId4">
            <a:alphaModFix/>
          </a:blip>
          <a:srcRect b="0" l="2142" r="8579" t="5105"/>
          <a:stretch/>
        </p:blipFill>
        <p:spPr>
          <a:xfrm>
            <a:off x="4473225" y="1241050"/>
            <a:ext cx="3844200" cy="3064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1: Tempo in coda FIFO vs SJF</a:t>
            </a:r>
            <a:endParaRPr/>
          </a:p>
        </p:txBody>
      </p:sp>
      <p:pic>
        <p:nvPicPr>
          <p:cNvPr id="418" name="Google Shape;418;p50"/>
          <p:cNvPicPr preferRelativeResize="0"/>
          <p:nvPr/>
        </p:nvPicPr>
        <p:blipFill rotWithShape="1">
          <a:blip r:embed="rId3">
            <a:alphaModFix/>
          </a:blip>
          <a:srcRect b="4475" l="8853" r="9017" t="6023"/>
          <a:stretch/>
        </p:blipFill>
        <p:spPr>
          <a:xfrm>
            <a:off x="814925" y="1084950"/>
            <a:ext cx="7527724" cy="3817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Studio 1: Throughput FIFO vs SJF</a:t>
            </a:r>
            <a:endParaRPr/>
          </a:p>
        </p:txBody>
      </p:sp>
      <p:pic>
        <p:nvPicPr>
          <p:cNvPr id="424" name="Google Shape;424;p51"/>
          <p:cNvPicPr preferRelativeResize="0"/>
          <p:nvPr/>
        </p:nvPicPr>
        <p:blipFill rotWithShape="1">
          <a:blip r:embed="rId3">
            <a:alphaModFix/>
          </a:blip>
          <a:srcRect b="0" l="3106" r="8138" t="4743"/>
          <a:stretch/>
        </p:blipFill>
        <p:spPr>
          <a:xfrm>
            <a:off x="311700" y="1317238"/>
            <a:ext cx="3781450" cy="3043600"/>
          </a:xfrm>
          <a:prstGeom prst="rect">
            <a:avLst/>
          </a:prstGeom>
          <a:noFill/>
          <a:ln>
            <a:noFill/>
          </a:ln>
        </p:spPr>
      </p:pic>
      <p:pic>
        <p:nvPicPr>
          <p:cNvPr id="425" name="Google Shape;425;p51"/>
          <p:cNvPicPr preferRelativeResize="0"/>
          <p:nvPr/>
        </p:nvPicPr>
        <p:blipFill rotWithShape="1">
          <a:blip r:embed="rId4">
            <a:alphaModFix/>
          </a:blip>
          <a:srcRect b="0" l="2678" r="8321" t="5562"/>
          <a:stretch/>
        </p:blipFill>
        <p:spPr>
          <a:xfrm>
            <a:off x="4631550" y="1367450"/>
            <a:ext cx="3895950" cy="2922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Introduzione al problema: Modello</a:t>
            </a:r>
            <a:endParaRPr/>
          </a:p>
        </p:txBody>
      </p:sp>
      <p:pic>
        <p:nvPicPr>
          <p:cNvPr id="88" name="Google Shape;88;p16"/>
          <p:cNvPicPr preferRelativeResize="0"/>
          <p:nvPr/>
        </p:nvPicPr>
        <p:blipFill>
          <a:blip r:embed="rId3">
            <a:alphaModFix/>
          </a:blip>
          <a:stretch>
            <a:fillRect/>
          </a:stretch>
        </p:blipFill>
        <p:spPr>
          <a:xfrm>
            <a:off x="3226850" y="1438050"/>
            <a:ext cx="5659874" cy="2396100"/>
          </a:xfrm>
          <a:prstGeom prst="rect">
            <a:avLst/>
          </a:prstGeom>
          <a:noFill/>
          <a:ln>
            <a:noFill/>
          </a:ln>
        </p:spPr>
      </p:pic>
      <p:sp>
        <p:nvSpPr>
          <p:cNvPr id="89" name="Google Shape;89;p16"/>
          <p:cNvSpPr txBox="1"/>
          <p:nvPr/>
        </p:nvSpPr>
        <p:spPr>
          <a:xfrm>
            <a:off x="458650" y="1585000"/>
            <a:ext cx="2948100" cy="3211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it" sz="1300"/>
              <a:t>N</a:t>
            </a:r>
            <a:r>
              <a:rPr lang="it" sz="1300"/>
              <a:t> nodi fog identici</a:t>
            </a:r>
            <a:endParaRPr sz="1300"/>
          </a:p>
          <a:p>
            <a:pPr indent="-311150" lvl="0" marL="457200" rtl="0" algn="l">
              <a:spcBef>
                <a:spcPts val="1000"/>
              </a:spcBef>
              <a:spcAft>
                <a:spcPts val="0"/>
              </a:spcAft>
              <a:buSzPts val="1300"/>
              <a:buChar char="●"/>
            </a:pPr>
            <a:r>
              <a:rPr b="1" lang="it" sz="1300"/>
              <a:t>p01</a:t>
            </a:r>
            <a:r>
              <a:rPr lang="it" sz="1300"/>
              <a:t>,...,</a:t>
            </a:r>
            <a:r>
              <a:rPr b="1" lang="it" sz="1300"/>
              <a:t>p0N</a:t>
            </a:r>
            <a:r>
              <a:rPr lang="it" sz="1300"/>
              <a:t> routing da esterno ai centri fog</a:t>
            </a:r>
            <a:endParaRPr sz="1300"/>
          </a:p>
          <a:p>
            <a:pPr indent="-311150" lvl="0" marL="457200" rtl="0" algn="l">
              <a:spcBef>
                <a:spcPts val="1000"/>
              </a:spcBef>
              <a:spcAft>
                <a:spcPts val="0"/>
              </a:spcAft>
              <a:buSzPts val="1300"/>
              <a:buChar char="●"/>
            </a:pPr>
            <a:r>
              <a:rPr b="1" lang="it" sz="1300"/>
              <a:t>p0i</a:t>
            </a:r>
            <a:r>
              <a:rPr lang="it" sz="1300"/>
              <a:t> = 1/</a:t>
            </a:r>
            <a:r>
              <a:rPr b="1" lang="it" sz="1300"/>
              <a:t>N</a:t>
            </a:r>
            <a:r>
              <a:rPr lang="it" sz="1300"/>
              <a:t>        i=1...</a:t>
            </a:r>
            <a:r>
              <a:rPr b="1" lang="it" sz="1300"/>
              <a:t>N</a:t>
            </a:r>
            <a:endParaRPr b="1" sz="1300"/>
          </a:p>
          <a:p>
            <a:pPr indent="-311150" lvl="1" marL="914400" rtl="0" algn="l">
              <a:lnSpc>
                <a:spcPct val="100000"/>
              </a:lnSpc>
              <a:spcBef>
                <a:spcPts val="1000"/>
              </a:spcBef>
              <a:spcAft>
                <a:spcPts val="0"/>
              </a:spcAft>
              <a:buSzPts val="1300"/>
              <a:buChar char="○"/>
            </a:pPr>
            <a:r>
              <a:rPr lang="it" sz="1300"/>
              <a:t>Nello scenario considerato tutti i nodi hanno lo stesso carico</a:t>
            </a:r>
            <a:endParaRPr sz="1300"/>
          </a:p>
          <a:p>
            <a:pPr indent="-311150" lvl="0" marL="457200" rtl="0" algn="l">
              <a:spcBef>
                <a:spcPts val="1000"/>
              </a:spcBef>
              <a:spcAft>
                <a:spcPts val="0"/>
              </a:spcAft>
              <a:buSzPts val="1300"/>
              <a:buChar char="●"/>
            </a:pPr>
            <a:r>
              <a:rPr b="1" lang="it" sz="1300"/>
              <a:t>P </a:t>
            </a:r>
            <a:r>
              <a:rPr lang="it" sz="1300"/>
              <a:t>routing da centro fog al centro cloud</a:t>
            </a:r>
            <a:endParaRPr sz="1300"/>
          </a:p>
          <a:p>
            <a:pPr indent="0" lvl="0" marL="457200" rtl="0" algn="l">
              <a:lnSpc>
                <a:spcPct val="100000"/>
              </a:lnSpc>
              <a:spcBef>
                <a:spcPts val="1000"/>
              </a:spcBef>
              <a:spcAft>
                <a:spcPts val="0"/>
              </a:spcAft>
              <a:buNone/>
            </a:pPr>
            <a:r>
              <a:t/>
            </a:r>
            <a:endParaRPr/>
          </a:p>
          <a:p>
            <a:pPr indent="0" lvl="0" marL="457200" rtl="0" algn="l">
              <a:spcBef>
                <a:spcPts val="1200"/>
              </a:spcBef>
              <a:spcAft>
                <a:spcPts val="1000"/>
              </a:spcAft>
              <a:buNone/>
            </a:pPr>
            <a:r>
              <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Batch Means</a:t>
            </a:r>
            <a:endParaRPr/>
          </a:p>
          <a:p>
            <a:pPr indent="0" lvl="0" marL="0" rtl="0" algn="l">
              <a:spcBef>
                <a:spcPts val="0"/>
              </a:spcBef>
              <a:spcAft>
                <a:spcPts val="0"/>
              </a:spcAft>
              <a:buNone/>
            </a:pPr>
            <a:r>
              <a:rPr lang="it"/>
              <a:t> </a:t>
            </a:r>
            <a:endParaRPr/>
          </a:p>
        </p:txBody>
      </p:sp>
      <p:sp>
        <p:nvSpPr>
          <p:cNvPr id="431" name="Google Shape;431;p52"/>
          <p:cNvSpPr txBox="1"/>
          <p:nvPr>
            <p:ph idx="1" type="body"/>
          </p:nvPr>
        </p:nvSpPr>
        <p:spPr>
          <a:xfrm>
            <a:off x="783350" y="1152425"/>
            <a:ext cx="7389300" cy="1269600"/>
          </a:xfrm>
          <a:prstGeom prst="rect">
            <a:avLst/>
          </a:prstGeom>
        </p:spPr>
        <p:txBody>
          <a:bodyPr anchorCtr="0" anchor="t" bIns="91425" lIns="91425" spcFirstLastPara="1" rIns="91425" wrap="square" tIns="91425">
            <a:noAutofit/>
          </a:bodyPr>
          <a:lstStyle/>
          <a:p>
            <a:pPr indent="-309562" lvl="0" marL="4572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obiettivo: comportamento del sistema al variare del tasso di arrivo fino al massimo tollerabile</a:t>
            </a:r>
            <a:endParaRPr sz="1300">
              <a:solidFill>
                <a:srgbClr val="000000"/>
              </a:solidFill>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configurazione N = 35</a:t>
            </a:r>
            <a:endParaRPr sz="1300">
              <a:solidFill>
                <a:srgbClr val="000000"/>
              </a:solidFill>
              <a:latin typeface="Arial"/>
              <a:ea typeface="Arial"/>
              <a:cs typeface="Arial"/>
              <a:sym typeface="Arial"/>
            </a:endParaRPr>
          </a:p>
          <a:p>
            <a:pPr indent="-309562" lvl="0" marL="4572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tasso di arrivo variabile:</a:t>
            </a:r>
            <a:endParaRPr sz="1300">
              <a:solidFill>
                <a:srgbClr val="000000"/>
              </a:solidFill>
              <a:latin typeface="Arial"/>
              <a:ea typeface="Arial"/>
              <a:cs typeface="Arial"/>
              <a:sym typeface="Arial"/>
            </a:endParaRPr>
          </a:p>
          <a:p>
            <a:pPr indent="-309562" lvl="1" marL="9144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min 1 richiesta al secondo</a:t>
            </a:r>
            <a:endParaRPr sz="1300">
              <a:solidFill>
                <a:srgbClr val="000000"/>
              </a:solidFill>
              <a:latin typeface="Arial"/>
              <a:ea typeface="Arial"/>
              <a:cs typeface="Arial"/>
              <a:sym typeface="Arial"/>
            </a:endParaRPr>
          </a:p>
          <a:p>
            <a:pPr indent="-309562" lvl="1" marL="9144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max 5 richieste al secondo</a:t>
            </a:r>
            <a:endParaRPr sz="1300">
              <a:solidFill>
                <a:srgbClr val="000000"/>
              </a:solidFill>
              <a:latin typeface="Arial"/>
              <a:ea typeface="Arial"/>
              <a:cs typeface="Arial"/>
              <a:sym typeface="Arial"/>
            </a:endParaRPr>
          </a:p>
          <a:p>
            <a:pPr indent="-309562" lvl="1" marL="914400" rtl="0" algn="l">
              <a:lnSpc>
                <a:spcPct val="95000"/>
              </a:lnSpc>
              <a:spcBef>
                <a:spcPts val="0"/>
              </a:spcBef>
              <a:spcAft>
                <a:spcPts val="0"/>
              </a:spcAft>
              <a:buSzPts val="1275"/>
              <a:buFont typeface="Arial"/>
              <a:buChar char="-"/>
            </a:pPr>
            <a:r>
              <a:rPr lang="it" sz="1300">
                <a:solidFill>
                  <a:srgbClr val="000000"/>
                </a:solidFill>
                <a:latin typeface="Arial"/>
                <a:ea typeface="Arial"/>
                <a:cs typeface="Arial"/>
                <a:sym typeface="Arial"/>
              </a:rPr>
              <a:t>confronto politiche di scheduling FIFO vs SJF</a:t>
            </a:r>
            <a:endParaRPr sz="1300">
              <a:solidFill>
                <a:srgbClr val="000000"/>
              </a:solidFill>
              <a:latin typeface="Arial"/>
              <a:ea typeface="Arial"/>
              <a:cs typeface="Arial"/>
              <a:sym typeface="Arial"/>
            </a:endParaRPr>
          </a:p>
          <a:p>
            <a:pPr indent="0" lvl="0" marL="0" rtl="0" algn="l">
              <a:lnSpc>
                <a:spcPct val="95000"/>
              </a:lnSpc>
              <a:spcBef>
                <a:spcPts val="1200"/>
              </a:spcBef>
              <a:spcAft>
                <a:spcPts val="0"/>
              </a:spcAft>
              <a:buSzPts val="275"/>
              <a:buNone/>
            </a:pPr>
            <a:r>
              <a:t/>
            </a:r>
            <a:endParaRPr sz="550">
              <a:latin typeface="Arial"/>
              <a:ea typeface="Arial"/>
              <a:cs typeface="Arial"/>
              <a:sym typeface="Arial"/>
            </a:endParaRPr>
          </a:p>
          <a:p>
            <a:pPr indent="0" lvl="0" marL="0" rtl="0" algn="l">
              <a:lnSpc>
                <a:spcPct val="95000"/>
              </a:lnSpc>
              <a:spcBef>
                <a:spcPts val="1200"/>
              </a:spcBef>
              <a:spcAft>
                <a:spcPts val="0"/>
              </a:spcAft>
              <a:buSzPts val="275"/>
              <a:buNone/>
            </a:pPr>
            <a:r>
              <a:t/>
            </a:r>
            <a:endParaRPr sz="550">
              <a:latin typeface="Arial"/>
              <a:ea typeface="Arial"/>
              <a:cs typeface="Arial"/>
              <a:sym typeface="Arial"/>
            </a:endParaRPr>
          </a:p>
          <a:p>
            <a:pPr indent="0" lvl="0" marL="457200" rtl="0" algn="l">
              <a:lnSpc>
                <a:spcPct val="95000"/>
              </a:lnSpc>
              <a:spcBef>
                <a:spcPts val="1200"/>
              </a:spcBef>
              <a:spcAft>
                <a:spcPts val="1200"/>
              </a:spcAft>
              <a:buSzPts val="275"/>
              <a:buNone/>
            </a:pPr>
            <a:r>
              <a:t/>
            </a:r>
            <a:endParaRPr sz="550">
              <a:latin typeface="Arial"/>
              <a:ea typeface="Arial"/>
              <a:cs typeface="Arial"/>
              <a:sym typeface="Arial"/>
            </a:endParaRPr>
          </a:p>
        </p:txBody>
      </p:sp>
      <p:graphicFrame>
        <p:nvGraphicFramePr>
          <p:cNvPr id="432" name="Google Shape;432;p52"/>
          <p:cNvGraphicFramePr/>
          <p:nvPr/>
        </p:nvGraphicFramePr>
        <p:xfrm>
          <a:off x="1740050" y="2422015"/>
          <a:ext cx="3000000" cy="3000000"/>
        </p:xfrm>
        <a:graphic>
          <a:graphicData uri="http://schemas.openxmlformats.org/drawingml/2006/table">
            <a:tbl>
              <a:tblPr>
                <a:noFill/>
                <a:tableStyleId>{09F59814-9344-4270-806C-2713D32F6935}</a:tableStyleId>
              </a:tblPr>
              <a:tblGrid>
                <a:gridCol w="1362200"/>
                <a:gridCol w="1492875"/>
                <a:gridCol w="1117300"/>
                <a:gridCol w="856025"/>
              </a:tblGrid>
              <a:tr h="348225">
                <a:tc>
                  <a:txBody>
                    <a:bodyPr/>
                    <a:lstStyle/>
                    <a:p>
                      <a:pPr indent="0" lvl="0" marL="0" rtl="0" algn="l">
                        <a:spcBef>
                          <a:spcPts val="0"/>
                        </a:spcBef>
                        <a:spcAft>
                          <a:spcPts val="0"/>
                        </a:spcAft>
                        <a:buNone/>
                      </a:pPr>
                      <a:r>
                        <a:rPr lang="it" sz="1200"/>
                        <a:t>λ = </a:t>
                      </a:r>
                      <a:r>
                        <a:rPr lang="it" sz="1200"/>
                        <a:t>5</a:t>
                      </a:r>
                      <a:endParaRPr sz="1200"/>
                    </a:p>
                  </a:txBody>
                  <a:tcPr marT="91425" marB="91425" marR="91425" marL="91425"/>
                </a:tc>
                <a:tc>
                  <a:txBody>
                    <a:bodyPr/>
                    <a:lstStyle/>
                    <a:p>
                      <a:pPr indent="0" lvl="0" marL="0" rtl="0" algn="l">
                        <a:spcBef>
                          <a:spcPts val="0"/>
                        </a:spcBef>
                        <a:spcAft>
                          <a:spcPts val="0"/>
                        </a:spcAft>
                        <a:buNone/>
                      </a:pPr>
                      <a:r>
                        <a:rPr lang="it" sz="1200"/>
                        <a:t>Risultato Teorico</a:t>
                      </a:r>
                      <a:endParaRPr sz="1200"/>
                    </a:p>
                  </a:txBody>
                  <a:tcPr marT="91425" marB="91425" marR="91425" marL="91425"/>
                </a:tc>
                <a:tc>
                  <a:txBody>
                    <a:bodyPr/>
                    <a:lstStyle/>
                    <a:p>
                      <a:pPr indent="0" lvl="0" marL="0" rtl="0" algn="l">
                        <a:spcBef>
                          <a:spcPts val="0"/>
                        </a:spcBef>
                        <a:spcAft>
                          <a:spcPts val="0"/>
                        </a:spcAft>
                        <a:buNone/>
                      </a:pPr>
                      <a:r>
                        <a:rPr lang="it" sz="1200"/>
                        <a:t>Risultato</a:t>
                      </a:r>
                      <a:endParaRPr sz="1200"/>
                    </a:p>
                  </a:txBody>
                  <a:tcPr marT="91425" marB="91425" marR="91425" marL="91425"/>
                </a:tc>
                <a:tc>
                  <a:txBody>
                    <a:bodyPr/>
                    <a:lstStyle/>
                    <a:p>
                      <a:pPr indent="0" lvl="0" marL="0" rtl="0" algn="l">
                        <a:spcBef>
                          <a:spcPts val="0"/>
                        </a:spcBef>
                        <a:spcAft>
                          <a:spcPts val="0"/>
                        </a:spcAft>
                        <a:buNone/>
                      </a:pPr>
                      <a:r>
                        <a:rPr lang="it" sz="1200"/>
                        <a:t> Int</a:t>
                      </a:r>
                      <a:endParaRPr sz="1200"/>
                    </a:p>
                  </a:txBody>
                  <a:tcPr marT="91425" marB="91425" marR="91425" marL="91425"/>
                </a:tc>
              </a:tr>
              <a:tr h="348225">
                <a:tc>
                  <a:txBody>
                    <a:bodyPr/>
                    <a:lstStyle/>
                    <a:p>
                      <a:pPr indent="0" lvl="0" marL="0" rtl="0" algn="l">
                        <a:spcBef>
                          <a:spcPts val="0"/>
                        </a:spcBef>
                        <a:spcAft>
                          <a:spcPts val="0"/>
                        </a:spcAft>
                        <a:buNone/>
                      </a:pPr>
                      <a:r>
                        <a:rPr lang="it" sz="1200"/>
                        <a:t>E(Ts) fog FIFO</a:t>
                      </a:r>
                      <a:endParaRPr sz="1200"/>
                    </a:p>
                  </a:txBody>
                  <a:tcPr marT="91425" marB="91425" marR="91425" marL="91425"/>
                </a:tc>
                <a:tc>
                  <a:txBody>
                    <a:bodyPr/>
                    <a:lstStyle/>
                    <a:p>
                      <a:pPr indent="0" lvl="0" marL="0" rtl="0" algn="l">
                        <a:spcBef>
                          <a:spcPts val="0"/>
                        </a:spcBef>
                        <a:spcAft>
                          <a:spcPts val="0"/>
                        </a:spcAft>
                        <a:buNone/>
                      </a:pPr>
                      <a:r>
                        <a:rPr lang="it" sz="1200"/>
                        <a:t>1,521739</a:t>
                      </a:r>
                      <a:endParaRPr sz="1200"/>
                    </a:p>
                  </a:txBody>
                  <a:tcPr marT="91425" marB="91425" marR="91425" marL="91425"/>
                </a:tc>
                <a:tc>
                  <a:txBody>
                    <a:bodyPr/>
                    <a:lstStyle/>
                    <a:p>
                      <a:pPr indent="0" lvl="0" marL="0" rtl="0" algn="l">
                        <a:spcBef>
                          <a:spcPts val="0"/>
                        </a:spcBef>
                        <a:spcAft>
                          <a:spcPts val="0"/>
                        </a:spcAft>
                        <a:buNone/>
                      </a:pPr>
                      <a:r>
                        <a:rPr lang="it" sz="1200"/>
                        <a:t>1,528030</a:t>
                      </a:r>
                      <a:endParaRPr sz="1200"/>
                    </a:p>
                  </a:txBody>
                  <a:tcPr marT="91425" marB="91425" marR="91425" marL="91425"/>
                </a:tc>
                <a:tc>
                  <a:txBody>
                    <a:bodyPr/>
                    <a:lstStyle/>
                    <a:p>
                      <a:pPr indent="0" lvl="0" marL="0" rtl="0" algn="l">
                        <a:spcBef>
                          <a:spcPts val="0"/>
                        </a:spcBef>
                        <a:spcAft>
                          <a:spcPts val="0"/>
                        </a:spcAft>
                        <a:buNone/>
                      </a:pPr>
                      <a:r>
                        <a:rPr lang="it" sz="1200"/>
                        <a:t>0,031050</a:t>
                      </a:r>
                      <a:endParaRPr sz="1200"/>
                    </a:p>
                  </a:txBody>
                  <a:tcPr marT="91425" marB="91425" marR="91425" marL="91425"/>
                </a:tc>
              </a:tr>
              <a:tr h="348225">
                <a:tc>
                  <a:txBody>
                    <a:bodyPr/>
                    <a:lstStyle/>
                    <a:p>
                      <a:pPr indent="0" lvl="0" marL="0" rtl="0" algn="l">
                        <a:spcBef>
                          <a:spcPts val="0"/>
                        </a:spcBef>
                        <a:spcAft>
                          <a:spcPts val="0"/>
                        </a:spcAft>
                        <a:buNone/>
                      </a:pPr>
                      <a:r>
                        <a:rPr lang="it" sz="1200"/>
                        <a:t>E(Ts) cloud FIFO</a:t>
                      </a:r>
                      <a:endParaRPr sz="1200"/>
                    </a:p>
                  </a:txBody>
                  <a:tcPr marT="91425" marB="91425" marR="91425" marL="91425"/>
                </a:tc>
                <a:tc>
                  <a:txBody>
                    <a:bodyPr/>
                    <a:lstStyle/>
                    <a:p>
                      <a:pPr indent="0" lvl="0" marL="0" rtl="0" algn="l">
                        <a:spcBef>
                          <a:spcPts val="0"/>
                        </a:spcBef>
                        <a:spcAft>
                          <a:spcPts val="0"/>
                        </a:spcAft>
                        <a:buNone/>
                      </a:pPr>
                      <a:r>
                        <a:rPr lang="it" sz="1200"/>
                        <a:t>7,440892</a:t>
                      </a:r>
                      <a:endParaRPr sz="1200"/>
                    </a:p>
                  </a:txBody>
                  <a:tcPr marT="91425" marB="91425" marR="91425" marL="91425"/>
                </a:tc>
                <a:tc>
                  <a:txBody>
                    <a:bodyPr/>
                    <a:lstStyle/>
                    <a:p>
                      <a:pPr indent="0" lvl="0" marL="0" rtl="0" algn="l">
                        <a:spcBef>
                          <a:spcPts val="0"/>
                        </a:spcBef>
                        <a:spcAft>
                          <a:spcPts val="0"/>
                        </a:spcAft>
                        <a:buNone/>
                      </a:pPr>
                      <a:r>
                        <a:rPr lang="it" sz="1200"/>
                        <a:t>7,470270</a:t>
                      </a:r>
                      <a:endParaRPr sz="1200"/>
                    </a:p>
                  </a:txBody>
                  <a:tcPr marT="91425" marB="91425" marR="91425" marL="91425"/>
                </a:tc>
                <a:tc>
                  <a:txBody>
                    <a:bodyPr/>
                    <a:lstStyle/>
                    <a:p>
                      <a:pPr indent="0" lvl="0" marL="0" rtl="0" algn="l">
                        <a:spcBef>
                          <a:spcPts val="0"/>
                        </a:spcBef>
                        <a:spcAft>
                          <a:spcPts val="0"/>
                        </a:spcAft>
                        <a:buNone/>
                      </a:pPr>
                      <a:r>
                        <a:rPr lang="it" sz="1200"/>
                        <a:t>0,434770</a:t>
                      </a:r>
                      <a:endParaRPr sz="1200"/>
                    </a:p>
                  </a:txBody>
                  <a:tcPr marT="91425" marB="91425" marR="91425" marL="91425"/>
                </a:tc>
              </a:tr>
              <a:tr h="348225">
                <a:tc>
                  <a:txBody>
                    <a:bodyPr/>
                    <a:lstStyle/>
                    <a:p>
                      <a:pPr indent="0" lvl="0" marL="0" rtl="0" algn="l">
                        <a:spcBef>
                          <a:spcPts val="0"/>
                        </a:spcBef>
                        <a:spcAft>
                          <a:spcPts val="0"/>
                        </a:spcAft>
                        <a:buNone/>
                      </a:pPr>
                      <a:r>
                        <a:rPr lang="it" sz="1200"/>
                        <a:t>E(Ts) sys FIFO</a:t>
                      </a:r>
                      <a:endParaRPr sz="1200"/>
                    </a:p>
                  </a:txBody>
                  <a:tcPr marT="91425" marB="91425" marR="91425" marL="91425"/>
                </a:tc>
                <a:tc>
                  <a:txBody>
                    <a:bodyPr/>
                    <a:lstStyle/>
                    <a:p>
                      <a:pPr indent="0" lvl="0" marL="0" rtl="0" algn="l">
                        <a:spcBef>
                          <a:spcPts val="0"/>
                        </a:spcBef>
                        <a:spcAft>
                          <a:spcPts val="0"/>
                        </a:spcAft>
                        <a:buNone/>
                      </a:pPr>
                      <a:r>
                        <a:rPr lang="it" sz="1200"/>
                        <a:t>2,289055</a:t>
                      </a:r>
                      <a:endParaRPr sz="1200"/>
                    </a:p>
                  </a:txBody>
                  <a:tcPr marT="91425" marB="91425" marR="91425" marL="91425"/>
                </a:tc>
                <a:tc>
                  <a:txBody>
                    <a:bodyPr/>
                    <a:lstStyle/>
                    <a:p>
                      <a:pPr indent="0" lvl="0" marL="0" rtl="0" algn="l">
                        <a:spcBef>
                          <a:spcPts val="0"/>
                        </a:spcBef>
                        <a:spcAft>
                          <a:spcPts val="0"/>
                        </a:spcAft>
                        <a:buNone/>
                      </a:pPr>
                      <a:r>
                        <a:rPr lang="it" sz="1200"/>
                        <a:t>2,298221</a:t>
                      </a:r>
                      <a:endParaRPr sz="1200"/>
                    </a:p>
                  </a:txBody>
                  <a:tcPr marT="91425" marB="91425" marR="91425" marL="91425"/>
                </a:tc>
                <a:tc>
                  <a:txBody>
                    <a:bodyPr/>
                    <a:lstStyle/>
                    <a:p>
                      <a:pPr indent="0" lvl="0" marL="0" rtl="0" algn="l">
                        <a:spcBef>
                          <a:spcPts val="0"/>
                        </a:spcBef>
                        <a:spcAft>
                          <a:spcPts val="0"/>
                        </a:spcAft>
                        <a:buNone/>
                      </a:pPr>
                      <a:r>
                        <a:rPr lang="it" sz="1200"/>
                        <a:t>0,054192</a:t>
                      </a:r>
                      <a:endParaRPr sz="1200"/>
                    </a:p>
                  </a:txBody>
                  <a:tcPr marT="91425" marB="91425" marR="91425" marL="91425"/>
                </a:tc>
              </a:tr>
              <a:tr h="348225">
                <a:tc>
                  <a:txBody>
                    <a:bodyPr/>
                    <a:lstStyle/>
                    <a:p>
                      <a:pPr indent="0" lvl="0" marL="0" rtl="0" algn="l">
                        <a:spcBef>
                          <a:spcPts val="0"/>
                        </a:spcBef>
                        <a:spcAft>
                          <a:spcPts val="0"/>
                        </a:spcAft>
                        <a:buNone/>
                      </a:pPr>
                      <a:r>
                        <a:rPr lang="it" sz="1200"/>
                        <a:t>E(Ts) fog SJF</a:t>
                      </a:r>
                      <a:endParaRPr sz="1200"/>
                    </a:p>
                  </a:txBody>
                  <a:tcPr marT="91425" marB="91425" marR="91425" marL="91425"/>
                </a:tc>
                <a:tc>
                  <a:txBody>
                    <a:bodyPr/>
                    <a:lstStyle/>
                    <a:p>
                      <a:pPr indent="0" lvl="0" marL="0" rtl="0" algn="l">
                        <a:spcBef>
                          <a:spcPts val="0"/>
                        </a:spcBef>
                        <a:spcAft>
                          <a:spcPts val="0"/>
                        </a:spcAft>
                        <a:buNone/>
                      </a:pPr>
                      <a:r>
                        <a:rPr lang="it" sz="1200"/>
                        <a:t>1,496326</a:t>
                      </a:r>
                      <a:endParaRPr sz="1200"/>
                    </a:p>
                  </a:txBody>
                  <a:tcPr marT="91425" marB="91425" marR="91425" marL="91425"/>
                </a:tc>
                <a:tc>
                  <a:txBody>
                    <a:bodyPr/>
                    <a:lstStyle/>
                    <a:p>
                      <a:pPr indent="0" lvl="0" marL="0" rtl="0" algn="l">
                        <a:spcBef>
                          <a:spcPts val="0"/>
                        </a:spcBef>
                        <a:spcAft>
                          <a:spcPts val="0"/>
                        </a:spcAft>
                        <a:buNone/>
                      </a:pPr>
                      <a:r>
                        <a:rPr lang="it" sz="1200"/>
                        <a:t>1,493870</a:t>
                      </a:r>
                      <a:endParaRPr sz="1200"/>
                    </a:p>
                  </a:txBody>
                  <a:tcPr marT="91425" marB="91425" marR="91425" marL="91425"/>
                </a:tc>
                <a:tc>
                  <a:txBody>
                    <a:bodyPr/>
                    <a:lstStyle/>
                    <a:p>
                      <a:pPr indent="0" lvl="0" marL="0" rtl="0" algn="l">
                        <a:spcBef>
                          <a:spcPts val="0"/>
                        </a:spcBef>
                        <a:spcAft>
                          <a:spcPts val="0"/>
                        </a:spcAft>
                        <a:buNone/>
                      </a:pPr>
                      <a:r>
                        <a:rPr lang="it" sz="1200"/>
                        <a:t>0,027290</a:t>
                      </a:r>
                      <a:endParaRPr sz="1200"/>
                    </a:p>
                  </a:txBody>
                  <a:tcPr marT="91425" marB="91425" marR="91425" marL="91425"/>
                </a:tc>
              </a:tr>
              <a:tr h="348225">
                <a:tc>
                  <a:txBody>
                    <a:bodyPr/>
                    <a:lstStyle/>
                    <a:p>
                      <a:pPr indent="0" lvl="0" marL="0" rtl="0" algn="l">
                        <a:spcBef>
                          <a:spcPts val="0"/>
                        </a:spcBef>
                        <a:spcAft>
                          <a:spcPts val="0"/>
                        </a:spcAft>
                        <a:buNone/>
                      </a:pPr>
                      <a:r>
                        <a:rPr lang="it" sz="1200"/>
                        <a:t>E(Ts) cloud SJF</a:t>
                      </a:r>
                      <a:endParaRPr sz="1200"/>
                    </a:p>
                  </a:txBody>
                  <a:tcPr marT="91425" marB="91425" marR="91425" marL="91425"/>
                </a:tc>
                <a:tc>
                  <a:txBody>
                    <a:bodyPr/>
                    <a:lstStyle/>
                    <a:p>
                      <a:pPr indent="0" lvl="0" marL="0" rtl="0" algn="l">
                        <a:spcBef>
                          <a:spcPts val="0"/>
                        </a:spcBef>
                        <a:spcAft>
                          <a:spcPts val="0"/>
                        </a:spcAft>
                        <a:buNone/>
                      </a:pPr>
                      <a:r>
                        <a:rPr lang="it" sz="1200"/>
                        <a:t>4,355493</a:t>
                      </a:r>
                      <a:endParaRPr sz="1200"/>
                    </a:p>
                  </a:txBody>
                  <a:tcPr marT="91425" marB="91425" marR="91425" marL="91425"/>
                </a:tc>
                <a:tc>
                  <a:txBody>
                    <a:bodyPr/>
                    <a:lstStyle/>
                    <a:p>
                      <a:pPr indent="0" lvl="0" marL="0" rtl="0" algn="l">
                        <a:spcBef>
                          <a:spcPts val="0"/>
                        </a:spcBef>
                        <a:spcAft>
                          <a:spcPts val="0"/>
                        </a:spcAft>
                        <a:buNone/>
                      </a:pPr>
                      <a:r>
                        <a:rPr lang="it" sz="1200"/>
                        <a:t>4,324710</a:t>
                      </a:r>
                      <a:endParaRPr sz="1200"/>
                    </a:p>
                  </a:txBody>
                  <a:tcPr marT="91425" marB="91425" marR="91425" marL="91425"/>
                </a:tc>
                <a:tc>
                  <a:txBody>
                    <a:bodyPr/>
                    <a:lstStyle/>
                    <a:p>
                      <a:pPr indent="0" lvl="0" marL="0" rtl="0" algn="l">
                        <a:spcBef>
                          <a:spcPts val="0"/>
                        </a:spcBef>
                        <a:spcAft>
                          <a:spcPts val="0"/>
                        </a:spcAft>
                        <a:buNone/>
                      </a:pPr>
                      <a:r>
                        <a:rPr lang="it" sz="1200"/>
                        <a:t>0,144300</a:t>
                      </a:r>
                      <a:endParaRPr sz="1200"/>
                    </a:p>
                  </a:txBody>
                  <a:tcPr marT="91425" marB="91425" marR="91425" marL="91425"/>
                </a:tc>
              </a:tr>
              <a:tr h="348225">
                <a:tc>
                  <a:txBody>
                    <a:bodyPr/>
                    <a:lstStyle/>
                    <a:p>
                      <a:pPr indent="0" lvl="0" marL="0" rtl="0" algn="l">
                        <a:spcBef>
                          <a:spcPts val="0"/>
                        </a:spcBef>
                        <a:spcAft>
                          <a:spcPts val="0"/>
                        </a:spcAft>
                        <a:buNone/>
                      </a:pPr>
                      <a:r>
                        <a:rPr lang="it" sz="1200"/>
                        <a:t>E(Ts) sys SJF</a:t>
                      </a:r>
                      <a:endParaRPr sz="1200"/>
                    </a:p>
                  </a:txBody>
                  <a:tcPr marT="91425" marB="91425" marR="91425" marL="91425"/>
                </a:tc>
                <a:tc>
                  <a:txBody>
                    <a:bodyPr/>
                    <a:lstStyle/>
                    <a:p>
                      <a:pPr indent="0" lvl="0" marL="0" rtl="0" algn="l">
                        <a:spcBef>
                          <a:spcPts val="0"/>
                        </a:spcBef>
                        <a:spcAft>
                          <a:spcPts val="0"/>
                        </a:spcAft>
                        <a:buNone/>
                      </a:pPr>
                      <a:r>
                        <a:rPr lang="it" sz="1200"/>
                        <a:t>1,945470</a:t>
                      </a:r>
                      <a:endParaRPr sz="1200"/>
                    </a:p>
                  </a:txBody>
                  <a:tcPr marT="91425" marB="91425" marR="91425" marL="91425"/>
                </a:tc>
                <a:tc>
                  <a:txBody>
                    <a:bodyPr/>
                    <a:lstStyle/>
                    <a:p>
                      <a:pPr indent="0" lvl="0" marL="0" rtl="0" algn="l">
                        <a:spcBef>
                          <a:spcPts val="0"/>
                        </a:spcBef>
                        <a:spcAft>
                          <a:spcPts val="0"/>
                        </a:spcAft>
                        <a:buNone/>
                      </a:pPr>
                      <a:r>
                        <a:rPr lang="it" sz="1200"/>
                        <a:t>1,939754</a:t>
                      </a:r>
                      <a:endParaRPr sz="1200"/>
                    </a:p>
                  </a:txBody>
                  <a:tcPr marT="91425" marB="91425" marR="91425" marL="91425"/>
                </a:tc>
                <a:tc>
                  <a:txBody>
                    <a:bodyPr/>
                    <a:lstStyle/>
                    <a:p>
                      <a:pPr indent="0" lvl="0" marL="0" rtl="0" algn="l">
                        <a:spcBef>
                          <a:spcPts val="0"/>
                        </a:spcBef>
                        <a:spcAft>
                          <a:spcPts val="0"/>
                        </a:spcAft>
                        <a:buNone/>
                      </a:pPr>
                      <a:r>
                        <a:rPr lang="it" sz="1200"/>
                        <a:t>0,031701</a:t>
                      </a:r>
                      <a:endParaRPr sz="1200"/>
                    </a:p>
                  </a:txBody>
                  <a:tcPr marT="91425" marB="91425" marR="91425" marL="91425"/>
                </a:tc>
              </a:tr>
            </a:tbl>
          </a:graphicData>
        </a:graphic>
      </p:graphicFrame>
      <p:sp>
        <p:nvSpPr>
          <p:cNvPr id="433" name="Google Shape;433;p52"/>
          <p:cNvSpPr txBox="1"/>
          <p:nvPr/>
        </p:nvSpPr>
        <p:spPr>
          <a:xfrm>
            <a:off x="6822725" y="3380025"/>
            <a:ext cx="18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latin typeface="Open Sans"/>
                <a:ea typeface="Open Sans"/>
                <a:cs typeface="Open Sans"/>
                <a:sym typeface="Open Sans"/>
              </a:rPr>
              <a:t>Batch Means (10000, 64)</a:t>
            </a:r>
            <a:endParaRPr>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Tempo medio di Risposta</a:t>
            </a:r>
            <a:endParaRPr/>
          </a:p>
        </p:txBody>
      </p:sp>
      <p:sp>
        <p:nvSpPr>
          <p:cNvPr id="439" name="Google Shape;439;p53"/>
          <p:cNvSpPr txBox="1"/>
          <p:nvPr/>
        </p:nvSpPr>
        <p:spPr>
          <a:xfrm>
            <a:off x="6365575" y="1000025"/>
            <a:ext cx="2312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Al crescere del tasso di arrivo il tempo di risposta medio del nodo cloud tende ad infinito per entrambi gli scheduler. </a:t>
            </a:r>
            <a:endParaRPr/>
          </a:p>
          <a:p>
            <a:pPr indent="0" lvl="0" marL="0" rtl="0" algn="l">
              <a:spcBef>
                <a:spcPts val="0"/>
              </a:spcBef>
              <a:spcAft>
                <a:spcPts val="0"/>
              </a:spcAft>
              <a:buNone/>
            </a:pPr>
            <a:r>
              <a:rPr lang="it"/>
              <a:t>Entrambe le implementazioni presentano tempi medi di risposta molto piccoli per il singolo nodo fog, mentre per il tempo di risposta medio del cloud nel caso FIFO dopo un tasso di arrivo maggiore di 4 richieste al secondo risulta peggiorare.</a:t>
            </a:r>
            <a:endParaRPr/>
          </a:p>
        </p:txBody>
      </p:sp>
      <p:pic>
        <p:nvPicPr>
          <p:cNvPr id="440" name="Google Shape;440;p53"/>
          <p:cNvPicPr preferRelativeResize="0"/>
          <p:nvPr/>
        </p:nvPicPr>
        <p:blipFill rotWithShape="1">
          <a:blip r:embed="rId3">
            <a:alphaModFix/>
          </a:blip>
          <a:srcRect b="0" l="6556" r="6712" t="0"/>
          <a:stretch/>
        </p:blipFill>
        <p:spPr>
          <a:xfrm>
            <a:off x="511251" y="1076225"/>
            <a:ext cx="5786899" cy="3480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Tempo medio di Risposta dettaglio</a:t>
            </a:r>
            <a:endParaRPr/>
          </a:p>
        </p:txBody>
      </p:sp>
      <p:pic>
        <p:nvPicPr>
          <p:cNvPr id="446" name="Google Shape;446;p54"/>
          <p:cNvPicPr preferRelativeResize="0"/>
          <p:nvPr/>
        </p:nvPicPr>
        <p:blipFill rotWithShape="1">
          <a:blip r:embed="rId3">
            <a:alphaModFix/>
          </a:blip>
          <a:srcRect b="0" l="6594" r="6629" t="0"/>
          <a:stretch/>
        </p:blipFill>
        <p:spPr>
          <a:xfrm>
            <a:off x="1725613" y="1152425"/>
            <a:ext cx="5692771" cy="3198401"/>
          </a:xfrm>
          <a:prstGeom prst="rect">
            <a:avLst/>
          </a:prstGeom>
          <a:noFill/>
          <a:ln>
            <a:noFill/>
          </a:ln>
        </p:spPr>
      </p:pic>
      <p:sp>
        <p:nvSpPr>
          <p:cNvPr id="447" name="Google Shape;447;p54"/>
          <p:cNvSpPr txBox="1"/>
          <p:nvPr/>
        </p:nvSpPr>
        <p:spPr>
          <a:xfrm flipH="1">
            <a:off x="850193" y="4350833"/>
            <a:ext cx="744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Fino ad un tasso di arrivo pari a 4 richieste al secondo i tempi di risposta medi percepiti dall'utente per entrambe le politiche sono inferiori ai 2 secondi. </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Tempo medio di Risposta Tabelle</a:t>
            </a:r>
            <a:endParaRPr/>
          </a:p>
        </p:txBody>
      </p:sp>
      <p:pic>
        <p:nvPicPr>
          <p:cNvPr id="453" name="Google Shape;453;p55"/>
          <p:cNvPicPr preferRelativeResize="0"/>
          <p:nvPr/>
        </p:nvPicPr>
        <p:blipFill>
          <a:blip r:embed="rId3">
            <a:alphaModFix/>
          </a:blip>
          <a:stretch>
            <a:fillRect/>
          </a:stretch>
        </p:blipFill>
        <p:spPr>
          <a:xfrm>
            <a:off x="2307031" y="1152426"/>
            <a:ext cx="4529932" cy="1801100"/>
          </a:xfrm>
          <a:prstGeom prst="rect">
            <a:avLst/>
          </a:prstGeom>
          <a:noFill/>
          <a:ln>
            <a:noFill/>
          </a:ln>
        </p:spPr>
      </p:pic>
      <p:pic>
        <p:nvPicPr>
          <p:cNvPr id="454" name="Google Shape;454;p55"/>
          <p:cNvPicPr preferRelativeResize="0"/>
          <p:nvPr/>
        </p:nvPicPr>
        <p:blipFill>
          <a:blip r:embed="rId4">
            <a:alphaModFix/>
          </a:blip>
          <a:stretch>
            <a:fillRect/>
          </a:stretch>
        </p:blipFill>
        <p:spPr>
          <a:xfrm>
            <a:off x="2307025" y="3048950"/>
            <a:ext cx="4529951" cy="18112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a:t>
            </a:r>
            <a:r>
              <a:rPr lang="it" sz="3266"/>
              <a:t>Tempo attesa medio e Popolazione media in coda</a:t>
            </a:r>
            <a:endParaRPr sz="3266"/>
          </a:p>
        </p:txBody>
      </p:sp>
      <p:pic>
        <p:nvPicPr>
          <p:cNvPr id="460" name="Google Shape;460;p56"/>
          <p:cNvPicPr preferRelativeResize="0"/>
          <p:nvPr/>
        </p:nvPicPr>
        <p:blipFill rotWithShape="1">
          <a:blip r:embed="rId3">
            <a:alphaModFix/>
          </a:blip>
          <a:srcRect b="0" l="6316" r="5211" t="5722"/>
          <a:stretch/>
        </p:blipFill>
        <p:spPr>
          <a:xfrm>
            <a:off x="379000" y="1436925"/>
            <a:ext cx="4355573" cy="2901825"/>
          </a:xfrm>
          <a:prstGeom prst="rect">
            <a:avLst/>
          </a:prstGeom>
          <a:noFill/>
          <a:ln>
            <a:noFill/>
          </a:ln>
        </p:spPr>
      </p:pic>
      <p:pic>
        <p:nvPicPr>
          <p:cNvPr id="461" name="Google Shape;461;p56"/>
          <p:cNvPicPr preferRelativeResize="0"/>
          <p:nvPr/>
        </p:nvPicPr>
        <p:blipFill rotWithShape="1">
          <a:blip r:embed="rId4">
            <a:alphaModFix/>
          </a:blip>
          <a:srcRect b="0" l="6153" r="6441" t="4150"/>
          <a:stretch/>
        </p:blipFill>
        <p:spPr>
          <a:xfrm>
            <a:off x="4648200" y="1436925"/>
            <a:ext cx="4232477" cy="2901825"/>
          </a:xfrm>
          <a:prstGeom prst="rect">
            <a:avLst/>
          </a:prstGeom>
          <a:noFill/>
          <a:ln>
            <a:noFill/>
          </a:ln>
        </p:spPr>
      </p:pic>
      <p:sp>
        <p:nvSpPr>
          <p:cNvPr id="462" name="Google Shape;462;p56"/>
          <p:cNvSpPr txBox="1"/>
          <p:nvPr/>
        </p:nvSpPr>
        <p:spPr>
          <a:xfrm>
            <a:off x="602900" y="4146925"/>
            <a:ext cx="793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I tempi medi di attesa del nodo fog risultano essere molto simili per entrambe le politiche in quanto la popolazione media in attesa è prossima allo 0. Per il nodo cloud la scelta della politica di scheduling incide sui tempi medi di attesa all'aumentare del tasso di arrivo. </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Tabelle Tempo di attesa medio in coda</a:t>
            </a:r>
            <a:endParaRPr/>
          </a:p>
        </p:txBody>
      </p:sp>
      <p:pic>
        <p:nvPicPr>
          <p:cNvPr id="468" name="Google Shape;468;p57"/>
          <p:cNvPicPr preferRelativeResize="0"/>
          <p:nvPr/>
        </p:nvPicPr>
        <p:blipFill>
          <a:blip r:embed="rId3">
            <a:alphaModFix/>
          </a:blip>
          <a:stretch>
            <a:fillRect/>
          </a:stretch>
        </p:blipFill>
        <p:spPr>
          <a:xfrm>
            <a:off x="127800" y="1816450"/>
            <a:ext cx="4318574" cy="2015325"/>
          </a:xfrm>
          <a:prstGeom prst="rect">
            <a:avLst/>
          </a:prstGeom>
          <a:noFill/>
          <a:ln>
            <a:noFill/>
          </a:ln>
        </p:spPr>
      </p:pic>
      <p:pic>
        <p:nvPicPr>
          <p:cNvPr id="469" name="Google Shape;469;p57"/>
          <p:cNvPicPr preferRelativeResize="0"/>
          <p:nvPr/>
        </p:nvPicPr>
        <p:blipFill>
          <a:blip r:embed="rId4">
            <a:alphaModFix/>
          </a:blip>
          <a:stretch>
            <a:fillRect/>
          </a:stretch>
        </p:blipFill>
        <p:spPr>
          <a:xfrm>
            <a:off x="4751175" y="1817200"/>
            <a:ext cx="4318574" cy="2013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Tabelle Popolazione media in coda</a:t>
            </a:r>
            <a:endParaRPr/>
          </a:p>
        </p:txBody>
      </p:sp>
      <p:pic>
        <p:nvPicPr>
          <p:cNvPr id="475" name="Google Shape;475;p58"/>
          <p:cNvPicPr preferRelativeResize="0"/>
          <p:nvPr/>
        </p:nvPicPr>
        <p:blipFill>
          <a:blip r:embed="rId3">
            <a:alphaModFix/>
          </a:blip>
          <a:stretch>
            <a:fillRect/>
          </a:stretch>
        </p:blipFill>
        <p:spPr>
          <a:xfrm>
            <a:off x="81625" y="1817200"/>
            <a:ext cx="4446374" cy="2077053"/>
          </a:xfrm>
          <a:prstGeom prst="rect">
            <a:avLst/>
          </a:prstGeom>
          <a:noFill/>
          <a:ln>
            <a:noFill/>
          </a:ln>
        </p:spPr>
      </p:pic>
      <p:pic>
        <p:nvPicPr>
          <p:cNvPr id="476" name="Google Shape;476;p58"/>
          <p:cNvPicPr preferRelativeResize="0"/>
          <p:nvPr/>
        </p:nvPicPr>
        <p:blipFill>
          <a:blip r:embed="rId4">
            <a:alphaModFix/>
          </a:blip>
          <a:stretch>
            <a:fillRect/>
          </a:stretch>
        </p:blipFill>
        <p:spPr>
          <a:xfrm>
            <a:off x="4648205" y="1817200"/>
            <a:ext cx="4454721" cy="2077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Throughput medio</a:t>
            </a:r>
            <a:endParaRPr/>
          </a:p>
          <a:p>
            <a:pPr indent="0" lvl="0" marL="0" rtl="0" algn="l">
              <a:spcBef>
                <a:spcPts val="0"/>
              </a:spcBef>
              <a:spcAft>
                <a:spcPts val="0"/>
              </a:spcAft>
              <a:buNone/>
            </a:pPr>
            <a:r>
              <a:t/>
            </a:r>
            <a:endParaRPr/>
          </a:p>
        </p:txBody>
      </p:sp>
      <p:sp>
        <p:nvSpPr>
          <p:cNvPr id="482" name="Google Shape;482;p59"/>
          <p:cNvSpPr txBox="1"/>
          <p:nvPr/>
        </p:nvSpPr>
        <p:spPr>
          <a:xfrm>
            <a:off x="566775" y="1652500"/>
            <a:ext cx="190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Il throughput risulta indipendente per entrambe le politiche.</a:t>
            </a:r>
            <a:endParaRPr/>
          </a:p>
          <a:p>
            <a:pPr indent="0" lvl="0" marL="0" rtl="0" algn="l">
              <a:spcBef>
                <a:spcPts val="0"/>
              </a:spcBef>
              <a:spcAft>
                <a:spcPts val="0"/>
              </a:spcAft>
              <a:buNone/>
            </a:pPr>
            <a:r>
              <a:rPr lang="it"/>
              <a:t>Risulta essere lineare al tasso di arrivo in quanto l’utilizzazione è inferiore al 100%</a:t>
            </a:r>
            <a:endParaRPr/>
          </a:p>
        </p:txBody>
      </p:sp>
      <p:pic>
        <p:nvPicPr>
          <p:cNvPr id="483" name="Google Shape;483;p59"/>
          <p:cNvPicPr preferRelativeResize="0"/>
          <p:nvPr/>
        </p:nvPicPr>
        <p:blipFill rotWithShape="1">
          <a:blip r:embed="rId3">
            <a:alphaModFix/>
          </a:blip>
          <a:srcRect b="0" l="7429" r="6482" t="3633"/>
          <a:stretch/>
        </p:blipFill>
        <p:spPr>
          <a:xfrm>
            <a:off x="2745375" y="1304700"/>
            <a:ext cx="5948923" cy="32464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Studio BM: Tabelle Throughput medio</a:t>
            </a:r>
            <a:endParaRPr/>
          </a:p>
        </p:txBody>
      </p:sp>
      <p:pic>
        <p:nvPicPr>
          <p:cNvPr id="489" name="Google Shape;489;p60"/>
          <p:cNvPicPr preferRelativeResize="0"/>
          <p:nvPr/>
        </p:nvPicPr>
        <p:blipFill>
          <a:blip r:embed="rId3">
            <a:alphaModFix/>
          </a:blip>
          <a:stretch>
            <a:fillRect/>
          </a:stretch>
        </p:blipFill>
        <p:spPr>
          <a:xfrm>
            <a:off x="1977125" y="1152425"/>
            <a:ext cx="5393649" cy="1819375"/>
          </a:xfrm>
          <a:prstGeom prst="rect">
            <a:avLst/>
          </a:prstGeom>
          <a:noFill/>
          <a:ln>
            <a:noFill/>
          </a:ln>
        </p:spPr>
      </p:pic>
      <p:pic>
        <p:nvPicPr>
          <p:cNvPr id="490" name="Google Shape;490;p60"/>
          <p:cNvPicPr preferRelativeResize="0"/>
          <p:nvPr/>
        </p:nvPicPr>
        <p:blipFill>
          <a:blip r:embed="rId4">
            <a:alphaModFix/>
          </a:blip>
          <a:stretch>
            <a:fillRect/>
          </a:stretch>
        </p:blipFill>
        <p:spPr>
          <a:xfrm>
            <a:off x="1962516" y="3019325"/>
            <a:ext cx="5411833" cy="1819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Conclusioni</a:t>
            </a:r>
            <a:endParaRPr/>
          </a:p>
        </p:txBody>
      </p:sp>
      <p:sp>
        <p:nvSpPr>
          <p:cNvPr id="496" name="Google Shape;496;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it" sz="1400">
                <a:solidFill>
                  <a:srgbClr val="000000"/>
                </a:solidFill>
                <a:latin typeface="Arial"/>
                <a:ea typeface="Arial"/>
                <a:cs typeface="Arial"/>
                <a:sym typeface="Arial"/>
              </a:rPr>
              <a:t>Le simulazioni dimostrano il miglioramento delle prestazioni passando da code FIFO a code SJF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it" sz="1400">
                <a:solidFill>
                  <a:srgbClr val="000000"/>
                </a:solidFill>
                <a:latin typeface="Arial"/>
                <a:ea typeface="Arial"/>
                <a:cs typeface="Arial"/>
                <a:sym typeface="Arial"/>
              </a:rPr>
              <a:t>Oltre un tasso di arrivo maggiore di 5 richieste al secondo il sistema non garantisce un funzionamento corretto</a:t>
            </a:r>
            <a:endParaRPr sz="1400">
              <a:solidFill>
                <a:srgbClr val="000000"/>
              </a:solidFill>
              <a:latin typeface="Arial"/>
              <a:ea typeface="Arial"/>
              <a:cs typeface="Arial"/>
              <a:sym typeface="Arial"/>
            </a:endParaRPr>
          </a:p>
          <a:p>
            <a:pPr indent="-323850" lvl="0" marL="457200" rtl="0" algn="l">
              <a:spcBef>
                <a:spcPts val="0"/>
              </a:spcBef>
              <a:spcAft>
                <a:spcPts val="0"/>
              </a:spcAft>
              <a:buSzPts val="1500"/>
              <a:buChar char="●"/>
            </a:pPr>
            <a:r>
              <a:rPr lang="it" sz="1400">
                <a:solidFill>
                  <a:srgbClr val="000000"/>
                </a:solidFill>
                <a:latin typeface="Arial"/>
                <a:ea typeface="Arial"/>
                <a:cs typeface="Arial"/>
                <a:sym typeface="Arial"/>
              </a:rPr>
              <a:t>Il collo di bottiglia risulta essere il sistema implementato nel Cloud</a:t>
            </a:r>
            <a:endParaRPr sz="1400">
              <a:solidFill>
                <a:srgbClr val="000000"/>
              </a:solidFill>
              <a:latin typeface="Arial"/>
              <a:ea typeface="Arial"/>
              <a:cs typeface="Arial"/>
              <a:sym typeface="Arial"/>
            </a:endParaRPr>
          </a:p>
          <a:p>
            <a:pPr indent="-323850" lvl="1" marL="914400" rtl="0" algn="l">
              <a:spcBef>
                <a:spcPts val="0"/>
              </a:spcBef>
              <a:spcAft>
                <a:spcPts val="0"/>
              </a:spcAft>
              <a:buSzPts val="1500"/>
              <a:buChar char="○"/>
            </a:pPr>
            <a:r>
              <a:rPr lang="it">
                <a:solidFill>
                  <a:srgbClr val="000000"/>
                </a:solidFill>
                <a:latin typeface="Arial"/>
                <a:ea typeface="Arial"/>
                <a:cs typeface="Arial"/>
                <a:sym typeface="Arial"/>
              </a:rPr>
              <a:t>Possibile soluzione:</a:t>
            </a:r>
            <a:endParaRPr>
              <a:solidFill>
                <a:srgbClr val="000000"/>
              </a:solidFill>
              <a:latin typeface="Arial"/>
              <a:ea typeface="Arial"/>
              <a:cs typeface="Arial"/>
              <a:sym typeface="Arial"/>
            </a:endParaRPr>
          </a:p>
          <a:p>
            <a:pPr indent="-323850" lvl="2" marL="1371600" rtl="0" algn="l">
              <a:spcBef>
                <a:spcPts val="0"/>
              </a:spcBef>
              <a:spcAft>
                <a:spcPts val="0"/>
              </a:spcAft>
              <a:buSzPts val="1500"/>
              <a:buChar char="■"/>
            </a:pPr>
            <a:r>
              <a:rPr lang="it">
                <a:solidFill>
                  <a:srgbClr val="000000"/>
                </a:solidFill>
                <a:latin typeface="Arial"/>
                <a:ea typeface="Arial"/>
                <a:cs typeface="Arial"/>
                <a:sym typeface="Arial"/>
              </a:rPr>
              <a:t> replicazione di istanze ec2 con meccanismi di load balancing</a:t>
            </a:r>
            <a:endParaRPr>
              <a:solidFill>
                <a:srgbClr val="000000"/>
              </a:solidFill>
              <a:latin typeface="Arial"/>
              <a:ea typeface="Arial"/>
              <a:cs typeface="Arial"/>
              <a:sym typeface="Arial"/>
            </a:endParaRPr>
          </a:p>
          <a:p>
            <a:pPr indent="0" lvl="0" marL="1371600" rtl="0" algn="l">
              <a:spcBef>
                <a:spcPts val="1200"/>
              </a:spcBef>
              <a:spcAft>
                <a:spcPts val="1200"/>
              </a:spcAft>
              <a:buNone/>
            </a:pPr>
            <a:r>
              <a:t/>
            </a:r>
            <a:endParaRPr>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Introduzione al problema: Scelta parametri e Assunzioni</a:t>
            </a:r>
            <a:endParaRPr/>
          </a:p>
        </p:txBody>
      </p:sp>
      <p:sp>
        <p:nvSpPr>
          <p:cNvPr id="95" name="Google Shape;95;p17"/>
          <p:cNvSpPr txBox="1"/>
          <p:nvPr>
            <p:ph idx="1" type="body"/>
          </p:nvPr>
        </p:nvSpPr>
        <p:spPr>
          <a:xfrm>
            <a:off x="587700" y="1526075"/>
            <a:ext cx="8141700" cy="2981100"/>
          </a:xfrm>
          <a:prstGeom prst="rect">
            <a:avLst/>
          </a:prstGeom>
        </p:spPr>
        <p:txBody>
          <a:bodyPr anchorCtr="0" anchor="t" bIns="91425" lIns="91425" spcFirstLastPara="1" rIns="91425" wrap="square" tIns="91425">
            <a:normAutofit fontScale="85000" lnSpcReduction="20000"/>
          </a:bodyPr>
          <a:lstStyle/>
          <a:p>
            <a:pPr indent="-336401" lvl="0" marL="457200" rtl="0" algn="l">
              <a:lnSpc>
                <a:spcPct val="150000"/>
              </a:lnSpc>
              <a:spcBef>
                <a:spcPts val="0"/>
              </a:spcBef>
              <a:spcAft>
                <a:spcPts val="0"/>
              </a:spcAft>
              <a:buClr>
                <a:srgbClr val="000000"/>
              </a:buClr>
              <a:buSzPct val="100000"/>
              <a:buFont typeface="Arial"/>
              <a:buChar char="●"/>
            </a:pPr>
            <a:r>
              <a:rPr lang="it" sz="1997">
                <a:solidFill>
                  <a:srgbClr val="000000"/>
                </a:solidFill>
                <a:latin typeface="Arial"/>
                <a:ea typeface="Arial"/>
                <a:cs typeface="Arial"/>
                <a:sym typeface="Arial"/>
              </a:rPr>
              <a:t>Tasso degli arrivi costante</a:t>
            </a:r>
            <a:endParaRPr sz="1997">
              <a:solidFill>
                <a:srgbClr val="000000"/>
              </a:solidFill>
              <a:latin typeface="Arial"/>
              <a:ea typeface="Arial"/>
              <a:cs typeface="Arial"/>
              <a:sym typeface="Arial"/>
            </a:endParaRPr>
          </a:p>
          <a:p>
            <a:pPr indent="-336401" lvl="0" marL="457200" rtl="0" algn="l">
              <a:lnSpc>
                <a:spcPct val="150000"/>
              </a:lnSpc>
              <a:spcBef>
                <a:spcPts val="0"/>
              </a:spcBef>
              <a:spcAft>
                <a:spcPts val="0"/>
              </a:spcAft>
              <a:buClr>
                <a:srgbClr val="000000"/>
              </a:buClr>
              <a:buSzPct val="100000"/>
              <a:buFont typeface="Arial"/>
              <a:buChar char="●"/>
            </a:pPr>
            <a:r>
              <a:rPr lang="it" sz="1997">
                <a:solidFill>
                  <a:srgbClr val="000000"/>
                </a:solidFill>
                <a:latin typeface="Arial"/>
                <a:ea typeface="Arial"/>
                <a:cs typeface="Arial"/>
                <a:sym typeface="Arial"/>
              </a:rPr>
              <a:t>Tempi medi di servizio esponenziali considerati in base alla capacità computazionale dei singoli centri e tempi di propagazione inclusi</a:t>
            </a:r>
            <a:endParaRPr sz="1997">
              <a:solidFill>
                <a:srgbClr val="000000"/>
              </a:solidFill>
              <a:latin typeface="Arial"/>
              <a:ea typeface="Arial"/>
              <a:cs typeface="Arial"/>
              <a:sym typeface="Arial"/>
            </a:endParaRPr>
          </a:p>
          <a:p>
            <a:pPr indent="-336401" lvl="0" marL="457200" rtl="0" algn="l">
              <a:lnSpc>
                <a:spcPct val="150000"/>
              </a:lnSpc>
              <a:spcBef>
                <a:spcPts val="0"/>
              </a:spcBef>
              <a:spcAft>
                <a:spcPts val="0"/>
              </a:spcAft>
              <a:buClr>
                <a:srgbClr val="000000"/>
              </a:buClr>
              <a:buSzPct val="100000"/>
              <a:buFont typeface="Arial"/>
              <a:buChar char="●"/>
            </a:pPr>
            <a:r>
              <a:rPr lang="it" sz="1997">
                <a:solidFill>
                  <a:srgbClr val="000000"/>
                </a:solidFill>
                <a:latin typeface="Arial"/>
                <a:ea typeface="Arial"/>
                <a:cs typeface="Arial"/>
                <a:sym typeface="Arial"/>
              </a:rPr>
              <a:t>Sistema modellato come singoli centri con code infinite</a:t>
            </a:r>
            <a:endParaRPr sz="1997">
              <a:solidFill>
                <a:srgbClr val="000000"/>
              </a:solidFill>
              <a:latin typeface="Arial"/>
              <a:ea typeface="Arial"/>
              <a:cs typeface="Arial"/>
              <a:sym typeface="Arial"/>
            </a:endParaRPr>
          </a:p>
          <a:p>
            <a:pPr indent="-336401" lvl="0" marL="457200" rtl="0" algn="l">
              <a:lnSpc>
                <a:spcPct val="150000"/>
              </a:lnSpc>
              <a:spcBef>
                <a:spcPts val="0"/>
              </a:spcBef>
              <a:spcAft>
                <a:spcPts val="0"/>
              </a:spcAft>
              <a:buClr>
                <a:srgbClr val="000000"/>
              </a:buClr>
              <a:buSzPct val="100000"/>
              <a:buFont typeface="Arial"/>
              <a:buChar char="●"/>
            </a:pPr>
            <a:r>
              <a:rPr lang="it" sz="1997">
                <a:solidFill>
                  <a:srgbClr val="000000"/>
                </a:solidFill>
                <a:latin typeface="Arial"/>
                <a:ea typeface="Arial"/>
                <a:cs typeface="Arial"/>
                <a:sym typeface="Arial"/>
              </a:rPr>
              <a:t>Arrivi Random con tempi di interarrivo esponenziali</a:t>
            </a:r>
            <a:endParaRPr sz="1997">
              <a:solidFill>
                <a:srgbClr val="000000"/>
              </a:solidFill>
              <a:latin typeface="Arial"/>
              <a:ea typeface="Arial"/>
              <a:cs typeface="Arial"/>
              <a:sym typeface="Arial"/>
            </a:endParaRPr>
          </a:p>
          <a:p>
            <a:pPr indent="-336401" lvl="0" marL="457200" rtl="0" algn="l">
              <a:lnSpc>
                <a:spcPct val="150000"/>
              </a:lnSpc>
              <a:spcBef>
                <a:spcPts val="0"/>
              </a:spcBef>
              <a:spcAft>
                <a:spcPts val="0"/>
              </a:spcAft>
              <a:buClr>
                <a:srgbClr val="000000"/>
              </a:buClr>
              <a:buSzPct val="100000"/>
              <a:buFont typeface="Arial"/>
              <a:buChar char="●"/>
            </a:pPr>
            <a:r>
              <a:rPr lang="it" sz="1997">
                <a:solidFill>
                  <a:srgbClr val="000000"/>
                </a:solidFill>
                <a:latin typeface="Arial"/>
                <a:ea typeface="Arial"/>
                <a:cs typeface="Arial"/>
                <a:sym typeface="Arial"/>
              </a:rPr>
              <a:t>I tempi di servizio delle richieste sono noti al momento dell’ingresso in un nodo.</a:t>
            </a:r>
            <a:endParaRPr sz="1997">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it"/>
              <a:t>Introduzione al problema: Obiettivi Preliminari</a:t>
            </a:r>
            <a:endParaRPr/>
          </a:p>
        </p:txBody>
      </p:sp>
      <p:sp>
        <p:nvSpPr>
          <p:cNvPr id="101" name="Google Shape;101;p18"/>
          <p:cNvSpPr txBox="1"/>
          <p:nvPr>
            <p:ph idx="1" type="body"/>
          </p:nvPr>
        </p:nvSpPr>
        <p:spPr>
          <a:xfrm>
            <a:off x="4005275" y="1547300"/>
            <a:ext cx="4514100" cy="3416400"/>
          </a:xfrm>
          <a:prstGeom prst="rect">
            <a:avLst/>
          </a:prstGeom>
        </p:spPr>
        <p:txBody>
          <a:bodyPr anchorCtr="0" anchor="t" bIns="91425" lIns="91425" spcFirstLastPara="1" rIns="91425" wrap="square" tIns="91425">
            <a:normAutofit/>
          </a:bodyPr>
          <a:lstStyle/>
          <a:p>
            <a:pPr indent="-317500" lvl="0" marL="457200" marR="0" rtl="0" algn="l">
              <a:lnSpc>
                <a:spcPct val="115000"/>
              </a:lnSpc>
              <a:spcBef>
                <a:spcPts val="0"/>
              </a:spcBef>
              <a:spcAft>
                <a:spcPts val="0"/>
              </a:spcAft>
              <a:buClr>
                <a:srgbClr val="000000"/>
              </a:buClr>
              <a:buSzPts val="1400"/>
              <a:buFont typeface="Arial"/>
              <a:buAutoNum type="arabicPeriod"/>
            </a:pPr>
            <a:r>
              <a:rPr lang="it" sz="1400">
                <a:solidFill>
                  <a:srgbClr val="000000"/>
                </a:solidFill>
                <a:latin typeface="Arial"/>
                <a:ea typeface="Arial"/>
                <a:cs typeface="Arial"/>
                <a:sym typeface="Arial"/>
              </a:rPr>
              <a:t>Configurazione rete per avere un tempo di risposta medio globale percepito dal singolo utente di circa 2 secondi</a:t>
            </a:r>
            <a:endParaRPr sz="1400">
              <a:solidFill>
                <a:srgbClr val="000000"/>
              </a:solidFill>
              <a:latin typeface="Arial"/>
              <a:ea typeface="Arial"/>
              <a:cs typeface="Arial"/>
              <a:sym typeface="Arial"/>
            </a:endParaRPr>
          </a:p>
          <a:p>
            <a:pPr indent="-317500" lvl="0" marL="457200" rtl="0" algn="l">
              <a:spcBef>
                <a:spcPts val="1000"/>
              </a:spcBef>
              <a:spcAft>
                <a:spcPts val="0"/>
              </a:spcAft>
              <a:buClr>
                <a:srgbClr val="000000"/>
              </a:buClr>
              <a:buSzPts val="1400"/>
              <a:buFont typeface="Arial"/>
              <a:buAutoNum type="arabicPeriod"/>
            </a:pPr>
            <a:r>
              <a:rPr lang="it" sz="1400">
                <a:solidFill>
                  <a:srgbClr val="000000"/>
                </a:solidFill>
                <a:latin typeface="Arial"/>
                <a:ea typeface="Arial"/>
                <a:cs typeface="Arial"/>
                <a:sym typeface="Arial"/>
              </a:rPr>
              <a:t>Migliorare le prestazioni dei tempi di risposta percepito dal singolo utente adottando una politica di coda diversa</a:t>
            </a:r>
            <a:endParaRPr sz="1400">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AutoNum type="arabicPeriod"/>
            </a:pPr>
            <a:r>
              <a:rPr lang="it" sz="1400">
                <a:solidFill>
                  <a:srgbClr val="000000"/>
                </a:solidFill>
                <a:latin typeface="Arial"/>
                <a:ea typeface="Arial"/>
                <a:cs typeface="Arial"/>
                <a:sym typeface="Arial"/>
              </a:rPr>
              <a:t>Studiare il comportamento del sistema al variare del tasso di ingresso</a:t>
            </a:r>
            <a:endParaRPr sz="1400">
              <a:solidFill>
                <a:srgbClr val="000000"/>
              </a:solidFill>
              <a:latin typeface="Arial"/>
              <a:ea typeface="Arial"/>
              <a:cs typeface="Arial"/>
              <a:sym typeface="Arial"/>
            </a:endParaRPr>
          </a:p>
          <a:p>
            <a:pPr indent="0" lvl="0" marL="0" rtl="0" algn="l">
              <a:spcBef>
                <a:spcPts val="1000"/>
              </a:spcBef>
              <a:spcAft>
                <a:spcPts val="1200"/>
              </a:spcAft>
              <a:buNone/>
            </a:pPr>
            <a:r>
              <a:t/>
            </a:r>
            <a:endParaRPr>
              <a:solidFill>
                <a:srgbClr val="000000"/>
              </a:solidFill>
              <a:latin typeface="Arial"/>
              <a:ea typeface="Arial"/>
              <a:cs typeface="Arial"/>
              <a:sym typeface="Arial"/>
            </a:endParaRPr>
          </a:p>
        </p:txBody>
      </p:sp>
      <p:pic>
        <p:nvPicPr>
          <p:cNvPr id="102" name="Google Shape;102;p18"/>
          <p:cNvPicPr preferRelativeResize="0"/>
          <p:nvPr/>
        </p:nvPicPr>
        <p:blipFill>
          <a:blip r:embed="rId3">
            <a:alphaModFix/>
          </a:blip>
          <a:stretch>
            <a:fillRect/>
          </a:stretch>
        </p:blipFill>
        <p:spPr>
          <a:xfrm>
            <a:off x="957275" y="1792850"/>
            <a:ext cx="3048000" cy="202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Parcheggio: Probabilità di Routing da Fog a Cloud</a:t>
            </a:r>
            <a:endParaRPr/>
          </a:p>
        </p:txBody>
      </p:sp>
      <p:sp>
        <p:nvSpPr>
          <p:cNvPr id="108" name="Google Shape;108;p19"/>
          <p:cNvSpPr txBox="1"/>
          <p:nvPr>
            <p:ph idx="1" type="body"/>
          </p:nvPr>
        </p:nvSpPr>
        <p:spPr>
          <a:xfrm>
            <a:off x="616500" y="1381075"/>
            <a:ext cx="4445700" cy="23346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Modello multiservente senza coda</a:t>
            </a:r>
            <a:endParaRPr sz="1400">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Char char="-"/>
            </a:pPr>
            <a:r>
              <a:rPr lang="it" sz="1400">
                <a:solidFill>
                  <a:srgbClr val="000000"/>
                </a:solidFill>
                <a:latin typeface="Arial"/>
                <a:ea typeface="Arial"/>
                <a:cs typeface="Arial"/>
                <a:sym typeface="Arial"/>
              </a:rPr>
              <a:t>Distribuzione tempo di sosta esponenziale</a:t>
            </a:r>
            <a:endParaRPr sz="1400">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Char char="-"/>
            </a:pPr>
            <a:r>
              <a:rPr lang="it" sz="1400">
                <a:solidFill>
                  <a:srgbClr val="000000"/>
                </a:solidFill>
                <a:latin typeface="Arial"/>
                <a:ea typeface="Arial"/>
                <a:cs typeface="Arial"/>
                <a:sym typeface="Arial"/>
              </a:rPr>
              <a:t>P indica la probabilità che il parcheggio sia saturo</a:t>
            </a:r>
            <a:endParaRPr sz="1400">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Char char="-"/>
            </a:pPr>
            <a:r>
              <a:rPr lang="it" sz="1400">
                <a:solidFill>
                  <a:srgbClr val="000000"/>
                </a:solidFill>
                <a:latin typeface="Arial"/>
                <a:ea typeface="Arial"/>
                <a:cs typeface="Arial"/>
                <a:sym typeface="Arial"/>
              </a:rPr>
              <a:t>Catena di Markov e Erlang-B</a:t>
            </a:r>
            <a:endParaRPr sz="1400">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Char char="-"/>
            </a:pPr>
            <a:r>
              <a:rPr lang="it" sz="1400">
                <a:solidFill>
                  <a:srgbClr val="000000"/>
                </a:solidFill>
                <a:latin typeface="Arial"/>
                <a:ea typeface="Arial"/>
                <a:cs typeface="Arial"/>
                <a:sym typeface="Arial"/>
              </a:rPr>
              <a:t>Non si crea coda nel parcheggio</a:t>
            </a:r>
            <a:endParaRPr sz="1400">
              <a:solidFill>
                <a:srgbClr val="000000"/>
              </a:solidFill>
              <a:latin typeface="Arial"/>
              <a:ea typeface="Arial"/>
              <a:cs typeface="Arial"/>
              <a:sym typeface="Arial"/>
            </a:endParaRPr>
          </a:p>
          <a:p>
            <a:pPr indent="0" lvl="0" marL="457200" rtl="0" algn="l">
              <a:spcBef>
                <a:spcPts val="1000"/>
              </a:spcBef>
              <a:spcAft>
                <a:spcPts val="0"/>
              </a:spcAft>
              <a:buNone/>
            </a:pPr>
            <a:r>
              <a:t/>
            </a:r>
            <a:endParaRPr/>
          </a:p>
          <a:p>
            <a:pPr indent="0" lvl="0" marL="914400" rtl="0" algn="l">
              <a:spcBef>
                <a:spcPts val="1200"/>
              </a:spcBef>
              <a:spcAft>
                <a:spcPts val="1200"/>
              </a:spcAft>
              <a:buSzPts val="605"/>
              <a:buNone/>
            </a:pPr>
            <a:r>
              <a:t/>
            </a:r>
            <a:endParaRPr sz="1400"/>
          </a:p>
        </p:txBody>
      </p:sp>
      <p:pic>
        <p:nvPicPr>
          <p:cNvPr id="109" name="Google Shape;109;p19"/>
          <p:cNvPicPr preferRelativeResize="0"/>
          <p:nvPr/>
        </p:nvPicPr>
        <p:blipFill>
          <a:blip r:embed="rId3">
            <a:alphaModFix/>
          </a:blip>
          <a:stretch>
            <a:fillRect/>
          </a:stretch>
        </p:blipFill>
        <p:spPr>
          <a:xfrm>
            <a:off x="1962600" y="3715599"/>
            <a:ext cx="5010776" cy="1065250"/>
          </a:xfrm>
          <a:prstGeom prst="rect">
            <a:avLst/>
          </a:prstGeom>
          <a:noFill/>
          <a:ln>
            <a:noFill/>
          </a:ln>
        </p:spPr>
      </p:pic>
      <p:pic>
        <p:nvPicPr>
          <p:cNvPr id="110" name="Google Shape;110;p19"/>
          <p:cNvPicPr preferRelativeResize="0"/>
          <p:nvPr/>
        </p:nvPicPr>
        <p:blipFill>
          <a:blip r:embed="rId4">
            <a:alphaModFix/>
          </a:blip>
          <a:stretch>
            <a:fillRect/>
          </a:stretch>
        </p:blipFill>
        <p:spPr>
          <a:xfrm>
            <a:off x="5139625" y="1381063"/>
            <a:ext cx="3084767" cy="174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Tabella probabilità di Routing</a:t>
            </a:r>
            <a:endParaRPr/>
          </a:p>
        </p:txBody>
      </p:sp>
      <p:sp>
        <p:nvSpPr>
          <p:cNvPr id="116" name="Google Shape;116;p20"/>
          <p:cNvSpPr txBox="1"/>
          <p:nvPr>
            <p:ph idx="1" type="body"/>
          </p:nvPr>
        </p:nvSpPr>
        <p:spPr>
          <a:xfrm>
            <a:off x="4479650" y="1729425"/>
            <a:ext cx="4011600" cy="257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400">
                <a:solidFill>
                  <a:srgbClr val="000000"/>
                </a:solidFill>
                <a:latin typeface="Arial"/>
                <a:ea typeface="Arial"/>
                <a:cs typeface="Arial"/>
                <a:sym typeface="Arial"/>
              </a:rPr>
              <a:t>All’aumentare del numero di nodi fog si riduce il numero di posti auto di cui è responsabile ogni nodo e aumenta il tasso di arrivo per ciascuno.</a:t>
            </a:r>
            <a:endParaRPr sz="1400">
              <a:solidFill>
                <a:srgbClr val="000000"/>
              </a:solidFill>
              <a:latin typeface="Arial"/>
              <a:ea typeface="Arial"/>
              <a:cs typeface="Arial"/>
              <a:sym typeface="Arial"/>
            </a:endParaRPr>
          </a:p>
          <a:p>
            <a:pPr indent="-317500" lvl="0" marL="457200" rtl="0" algn="l">
              <a:spcBef>
                <a:spcPts val="1000"/>
              </a:spcBef>
              <a:spcAft>
                <a:spcPts val="0"/>
              </a:spcAft>
              <a:buSzPts val="1400"/>
              <a:buChar char="-"/>
            </a:pPr>
            <a:r>
              <a:rPr lang="it" sz="1400">
                <a:solidFill>
                  <a:srgbClr val="000000"/>
                </a:solidFill>
                <a:latin typeface="Arial"/>
                <a:ea typeface="Arial"/>
                <a:cs typeface="Arial"/>
                <a:sym typeface="Arial"/>
              </a:rPr>
              <a:t>La probabilità di routing verso il Cloud aumenta al diminuire dei posti auto di un singolo nodo fog.</a:t>
            </a:r>
            <a:endParaRPr sz="1400">
              <a:solidFill>
                <a:srgbClr val="000000"/>
              </a:solidFill>
              <a:latin typeface="Arial"/>
              <a:ea typeface="Arial"/>
              <a:cs typeface="Arial"/>
              <a:sym typeface="Arial"/>
            </a:endParaRPr>
          </a:p>
          <a:p>
            <a:pPr indent="0" lvl="0" marL="0" rtl="0" algn="l">
              <a:spcBef>
                <a:spcPts val="1000"/>
              </a:spcBef>
              <a:spcAft>
                <a:spcPts val="1000"/>
              </a:spcAft>
              <a:buNone/>
            </a:pPr>
            <a:r>
              <a:t/>
            </a:r>
            <a:endParaRPr sz="1400"/>
          </a:p>
        </p:txBody>
      </p:sp>
      <p:pic>
        <p:nvPicPr>
          <p:cNvPr id="117" name="Google Shape;117;p20"/>
          <p:cNvPicPr preferRelativeResize="0"/>
          <p:nvPr/>
        </p:nvPicPr>
        <p:blipFill>
          <a:blip r:embed="rId3">
            <a:alphaModFix/>
          </a:blip>
          <a:stretch>
            <a:fillRect/>
          </a:stretch>
        </p:blipFill>
        <p:spPr>
          <a:xfrm>
            <a:off x="1519248" y="1221623"/>
            <a:ext cx="2605675" cy="331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Modello Analitico Nodo Fog: FIFO </a:t>
            </a:r>
            <a:endParaRPr/>
          </a:p>
        </p:txBody>
      </p:sp>
      <p:sp>
        <p:nvSpPr>
          <p:cNvPr id="123" name="Google Shape;123;p21"/>
          <p:cNvSpPr/>
          <p:nvPr/>
        </p:nvSpPr>
        <p:spPr>
          <a:xfrm>
            <a:off x="2275150" y="2532863"/>
            <a:ext cx="1701600" cy="88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1"/>
          <p:cNvPicPr preferRelativeResize="0"/>
          <p:nvPr/>
        </p:nvPicPr>
        <p:blipFill>
          <a:blip r:embed="rId3">
            <a:alphaModFix/>
          </a:blip>
          <a:stretch>
            <a:fillRect/>
          </a:stretch>
        </p:blipFill>
        <p:spPr>
          <a:xfrm>
            <a:off x="2387250" y="2651775"/>
            <a:ext cx="1475389" cy="615600"/>
          </a:xfrm>
          <a:prstGeom prst="rect">
            <a:avLst/>
          </a:prstGeom>
          <a:noFill/>
          <a:ln>
            <a:noFill/>
          </a:ln>
        </p:spPr>
      </p:pic>
      <p:grpSp>
        <p:nvGrpSpPr>
          <p:cNvPr id="125" name="Google Shape;125;p21"/>
          <p:cNvGrpSpPr/>
          <p:nvPr/>
        </p:nvGrpSpPr>
        <p:grpSpPr>
          <a:xfrm>
            <a:off x="2275825" y="3644375"/>
            <a:ext cx="1701600" cy="885300"/>
            <a:chOff x="2275825" y="3568175"/>
            <a:chExt cx="1701600" cy="885300"/>
          </a:xfrm>
        </p:grpSpPr>
        <p:sp>
          <p:nvSpPr>
            <p:cNvPr id="126" name="Google Shape;126;p21"/>
            <p:cNvSpPr/>
            <p:nvPr/>
          </p:nvSpPr>
          <p:spPr>
            <a:xfrm>
              <a:off x="2275825" y="3568175"/>
              <a:ext cx="1701600" cy="88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4">
              <a:alphaModFix/>
            </a:blip>
            <a:stretch>
              <a:fillRect/>
            </a:stretch>
          </p:blipFill>
          <p:spPr>
            <a:xfrm>
              <a:off x="2299100" y="3808332"/>
              <a:ext cx="1600975" cy="375193"/>
            </a:xfrm>
            <a:prstGeom prst="rect">
              <a:avLst/>
            </a:prstGeom>
            <a:noFill/>
            <a:ln>
              <a:noFill/>
            </a:ln>
          </p:spPr>
        </p:pic>
      </p:grpSp>
      <p:sp>
        <p:nvSpPr>
          <p:cNvPr id="128" name="Google Shape;128;p21"/>
          <p:cNvSpPr txBox="1"/>
          <p:nvPr/>
        </p:nvSpPr>
        <p:spPr>
          <a:xfrm>
            <a:off x="620525" y="1577500"/>
            <a:ext cx="13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Tasso di arrivo ad un nodo fog</a:t>
            </a:r>
            <a:endParaRPr/>
          </a:p>
        </p:txBody>
      </p:sp>
      <p:sp>
        <p:nvSpPr>
          <p:cNvPr id="129" name="Google Shape;129;p21"/>
          <p:cNvSpPr txBox="1"/>
          <p:nvPr/>
        </p:nvSpPr>
        <p:spPr>
          <a:xfrm>
            <a:off x="620525" y="2568100"/>
            <a:ext cx="13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Tempo medio in coda di un nodo fog</a:t>
            </a:r>
            <a:endParaRPr/>
          </a:p>
        </p:txBody>
      </p:sp>
      <p:sp>
        <p:nvSpPr>
          <p:cNvPr id="130" name="Google Shape;130;p21"/>
          <p:cNvSpPr txBox="1"/>
          <p:nvPr/>
        </p:nvSpPr>
        <p:spPr>
          <a:xfrm>
            <a:off x="620525" y="3634900"/>
            <a:ext cx="136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Popolazione</a:t>
            </a:r>
            <a:r>
              <a:rPr lang="it"/>
              <a:t> media in coda (Little)</a:t>
            </a:r>
            <a:endParaRPr/>
          </a:p>
        </p:txBody>
      </p:sp>
      <p:grpSp>
        <p:nvGrpSpPr>
          <p:cNvPr id="131" name="Google Shape;131;p21"/>
          <p:cNvGrpSpPr/>
          <p:nvPr/>
        </p:nvGrpSpPr>
        <p:grpSpPr>
          <a:xfrm>
            <a:off x="4873625" y="1736700"/>
            <a:ext cx="2650800" cy="831300"/>
            <a:chOff x="5330825" y="1279500"/>
            <a:chExt cx="2650800" cy="831300"/>
          </a:xfrm>
        </p:grpSpPr>
        <p:sp>
          <p:nvSpPr>
            <p:cNvPr id="132" name="Google Shape;132;p21"/>
            <p:cNvSpPr/>
            <p:nvPr/>
          </p:nvSpPr>
          <p:spPr>
            <a:xfrm>
              <a:off x="6499575" y="1279500"/>
              <a:ext cx="899100" cy="831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Nodo Fog</a:t>
              </a:r>
              <a:endParaRPr/>
            </a:p>
          </p:txBody>
        </p:sp>
        <p:grpSp>
          <p:nvGrpSpPr>
            <p:cNvPr id="133" name="Google Shape;133;p21"/>
            <p:cNvGrpSpPr/>
            <p:nvPr/>
          </p:nvGrpSpPr>
          <p:grpSpPr>
            <a:xfrm>
              <a:off x="5919475" y="1619250"/>
              <a:ext cx="571500" cy="228600"/>
              <a:chOff x="6529075" y="3905250"/>
              <a:chExt cx="571500" cy="228600"/>
            </a:xfrm>
          </p:grpSpPr>
          <p:cxnSp>
            <p:nvCxnSpPr>
              <p:cNvPr id="134" name="Google Shape;134;p21"/>
              <p:cNvCxnSpPr/>
              <p:nvPr/>
            </p:nvCxnSpPr>
            <p:spPr>
              <a:xfrm>
                <a:off x="6529075" y="3905250"/>
                <a:ext cx="571500" cy="0"/>
              </a:xfrm>
              <a:prstGeom prst="straightConnector1">
                <a:avLst/>
              </a:prstGeom>
              <a:noFill/>
              <a:ln cap="flat" cmpd="sng" w="9525">
                <a:solidFill>
                  <a:srgbClr val="595959"/>
                </a:solidFill>
                <a:prstDash val="solid"/>
                <a:round/>
                <a:headEnd len="med" w="med" type="none"/>
                <a:tailEnd len="med" w="med" type="none"/>
              </a:ln>
            </p:spPr>
          </p:cxnSp>
          <p:cxnSp>
            <p:nvCxnSpPr>
              <p:cNvPr id="135" name="Google Shape;135;p21"/>
              <p:cNvCxnSpPr/>
              <p:nvPr/>
            </p:nvCxnSpPr>
            <p:spPr>
              <a:xfrm>
                <a:off x="6529075" y="4133850"/>
                <a:ext cx="571500" cy="0"/>
              </a:xfrm>
              <a:prstGeom prst="straightConnector1">
                <a:avLst/>
              </a:prstGeom>
              <a:noFill/>
              <a:ln cap="flat" cmpd="sng" w="9525">
                <a:solidFill>
                  <a:srgbClr val="595959"/>
                </a:solidFill>
                <a:prstDash val="solid"/>
                <a:round/>
                <a:headEnd len="med" w="med" type="none"/>
                <a:tailEnd len="med" w="med" type="none"/>
              </a:ln>
            </p:spPr>
          </p:cxnSp>
          <p:cxnSp>
            <p:nvCxnSpPr>
              <p:cNvPr id="136" name="Google Shape;136;p21"/>
              <p:cNvCxnSpPr/>
              <p:nvPr/>
            </p:nvCxnSpPr>
            <p:spPr>
              <a:xfrm>
                <a:off x="68529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37" name="Google Shape;137;p21"/>
              <p:cNvCxnSpPr/>
              <p:nvPr/>
            </p:nvCxnSpPr>
            <p:spPr>
              <a:xfrm>
                <a:off x="69291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38" name="Google Shape;138;p21"/>
              <p:cNvCxnSpPr/>
              <p:nvPr/>
            </p:nvCxnSpPr>
            <p:spPr>
              <a:xfrm>
                <a:off x="70053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39" name="Google Shape;139;p21"/>
              <p:cNvCxnSpPr/>
              <p:nvPr/>
            </p:nvCxnSpPr>
            <p:spPr>
              <a:xfrm>
                <a:off x="70815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40" name="Google Shape;140;p21"/>
              <p:cNvCxnSpPr/>
              <p:nvPr/>
            </p:nvCxnSpPr>
            <p:spPr>
              <a:xfrm>
                <a:off x="67767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41" name="Google Shape;141;p21"/>
              <p:cNvCxnSpPr/>
              <p:nvPr/>
            </p:nvCxnSpPr>
            <p:spPr>
              <a:xfrm>
                <a:off x="6700525" y="3905250"/>
                <a:ext cx="0" cy="228600"/>
              </a:xfrm>
              <a:prstGeom prst="straightConnector1">
                <a:avLst/>
              </a:prstGeom>
              <a:noFill/>
              <a:ln cap="flat" cmpd="sng" w="9525">
                <a:solidFill>
                  <a:srgbClr val="595959"/>
                </a:solidFill>
                <a:prstDash val="solid"/>
                <a:round/>
                <a:headEnd len="med" w="med" type="none"/>
                <a:tailEnd len="med" w="med" type="none"/>
              </a:ln>
            </p:spPr>
          </p:cxnSp>
          <p:cxnSp>
            <p:nvCxnSpPr>
              <p:cNvPr id="142" name="Google Shape;142;p21"/>
              <p:cNvCxnSpPr/>
              <p:nvPr/>
            </p:nvCxnSpPr>
            <p:spPr>
              <a:xfrm>
                <a:off x="6624325" y="3905250"/>
                <a:ext cx="0" cy="228600"/>
              </a:xfrm>
              <a:prstGeom prst="straightConnector1">
                <a:avLst/>
              </a:prstGeom>
              <a:noFill/>
              <a:ln cap="flat" cmpd="sng" w="9525">
                <a:solidFill>
                  <a:srgbClr val="595959"/>
                </a:solidFill>
                <a:prstDash val="solid"/>
                <a:round/>
                <a:headEnd len="med" w="med" type="none"/>
                <a:tailEnd len="med" w="med" type="none"/>
              </a:ln>
            </p:spPr>
          </p:cxnSp>
        </p:grpSp>
        <p:cxnSp>
          <p:nvCxnSpPr>
            <p:cNvPr id="143" name="Google Shape;143;p21"/>
            <p:cNvCxnSpPr/>
            <p:nvPr/>
          </p:nvCxnSpPr>
          <p:spPr>
            <a:xfrm>
              <a:off x="5330825" y="1718625"/>
              <a:ext cx="593400" cy="300"/>
            </a:xfrm>
            <a:prstGeom prst="straightConnector1">
              <a:avLst/>
            </a:prstGeom>
            <a:noFill/>
            <a:ln cap="flat" cmpd="sng" w="9525">
              <a:solidFill>
                <a:srgbClr val="595959"/>
              </a:solidFill>
              <a:prstDash val="solid"/>
              <a:round/>
              <a:headEnd len="med" w="med" type="none"/>
              <a:tailEnd len="med" w="med" type="triangle"/>
            </a:ln>
          </p:spPr>
        </p:cxnSp>
        <p:cxnSp>
          <p:nvCxnSpPr>
            <p:cNvPr id="144" name="Google Shape;144;p21"/>
            <p:cNvCxnSpPr/>
            <p:nvPr/>
          </p:nvCxnSpPr>
          <p:spPr>
            <a:xfrm>
              <a:off x="7388225" y="1718625"/>
              <a:ext cx="593400" cy="300"/>
            </a:xfrm>
            <a:prstGeom prst="straightConnector1">
              <a:avLst/>
            </a:prstGeom>
            <a:noFill/>
            <a:ln cap="flat" cmpd="sng" w="9525">
              <a:solidFill>
                <a:srgbClr val="595959"/>
              </a:solidFill>
              <a:prstDash val="solid"/>
              <a:round/>
              <a:headEnd len="med" w="med" type="none"/>
              <a:tailEnd len="med" w="med" type="triangle"/>
            </a:ln>
          </p:spPr>
        </p:cxnSp>
      </p:grpSp>
      <p:sp>
        <p:nvSpPr>
          <p:cNvPr id="145" name="Google Shape;145;p21"/>
          <p:cNvSpPr/>
          <p:nvPr/>
        </p:nvSpPr>
        <p:spPr>
          <a:xfrm>
            <a:off x="4790225" y="3010825"/>
            <a:ext cx="3726000" cy="1236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a:t>Servente singolo con coda infinita</a:t>
            </a:r>
            <a:endParaRPr/>
          </a:p>
          <a:p>
            <a:pPr indent="-317500" lvl="0" marL="457200" rtl="0" algn="l">
              <a:spcBef>
                <a:spcPts val="0"/>
              </a:spcBef>
              <a:spcAft>
                <a:spcPts val="0"/>
              </a:spcAft>
              <a:buSzPts val="1400"/>
              <a:buChar char="●"/>
            </a:pPr>
            <a:r>
              <a:rPr lang="it"/>
              <a:t>Coda Abstract FIFO</a:t>
            </a:r>
            <a:endParaRPr/>
          </a:p>
          <a:p>
            <a:pPr indent="-317500" lvl="0" marL="457200" rtl="0" algn="l">
              <a:spcBef>
                <a:spcPts val="0"/>
              </a:spcBef>
              <a:spcAft>
                <a:spcPts val="0"/>
              </a:spcAft>
              <a:buSzPts val="1400"/>
              <a:buChar char="●"/>
            </a:pPr>
            <a:r>
              <a:rPr lang="it"/>
              <a:t>Tempi interarrivo esponenziali</a:t>
            </a:r>
            <a:endParaRPr/>
          </a:p>
          <a:p>
            <a:pPr indent="-317500" lvl="0" marL="457200" rtl="0" algn="l">
              <a:spcBef>
                <a:spcPts val="0"/>
              </a:spcBef>
              <a:spcAft>
                <a:spcPts val="0"/>
              </a:spcAft>
              <a:buSzPts val="1400"/>
              <a:buChar char="●"/>
            </a:pPr>
            <a:r>
              <a:rPr lang="it"/>
              <a:t>Tempi servizio esponenziali</a:t>
            </a:r>
            <a:endParaRPr/>
          </a:p>
          <a:p>
            <a:pPr indent="-317500" lvl="0" marL="457200" rtl="0" algn="l">
              <a:spcBef>
                <a:spcPts val="0"/>
              </a:spcBef>
              <a:spcAft>
                <a:spcPts val="0"/>
              </a:spcAft>
              <a:buSzPts val="1400"/>
              <a:buChar char="●"/>
            </a:pPr>
            <a:r>
              <a:rPr lang="it"/>
              <a:t>Equilibrio di flusso</a:t>
            </a:r>
            <a:endParaRPr/>
          </a:p>
        </p:txBody>
      </p:sp>
      <p:sp>
        <p:nvSpPr>
          <p:cNvPr id="146" name="Google Shape;146;p21"/>
          <p:cNvSpPr/>
          <p:nvPr/>
        </p:nvSpPr>
        <p:spPr>
          <a:xfrm>
            <a:off x="2275150" y="1466063"/>
            <a:ext cx="1701600" cy="88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 name="Google Shape;147;p21"/>
          <p:cNvPicPr preferRelativeResize="0"/>
          <p:nvPr/>
        </p:nvPicPr>
        <p:blipFill>
          <a:blip r:embed="rId5">
            <a:alphaModFix/>
          </a:blip>
          <a:stretch>
            <a:fillRect/>
          </a:stretch>
        </p:blipFill>
        <p:spPr>
          <a:xfrm>
            <a:off x="2401675" y="1583512"/>
            <a:ext cx="1449908" cy="518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